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41"/>
  </p:notesMasterIdLst>
  <p:handoutMasterIdLst>
    <p:handoutMasterId r:id="rId42"/>
  </p:handoutMasterIdLst>
  <p:sldIdLst>
    <p:sldId id="256" r:id="rId2"/>
    <p:sldId id="257" r:id="rId3"/>
    <p:sldId id="299" r:id="rId4"/>
    <p:sldId id="258" r:id="rId5"/>
    <p:sldId id="300" r:id="rId6"/>
    <p:sldId id="292" r:id="rId7"/>
    <p:sldId id="293" r:id="rId8"/>
    <p:sldId id="295" r:id="rId9"/>
    <p:sldId id="261" r:id="rId10"/>
    <p:sldId id="272" r:id="rId11"/>
    <p:sldId id="273" r:id="rId12"/>
    <p:sldId id="274" r:id="rId13"/>
    <p:sldId id="262" r:id="rId14"/>
    <p:sldId id="276" r:id="rId15"/>
    <p:sldId id="277" r:id="rId16"/>
    <p:sldId id="278" r:id="rId17"/>
    <p:sldId id="281" r:id="rId18"/>
    <p:sldId id="283" r:id="rId19"/>
    <p:sldId id="263" r:id="rId20"/>
    <p:sldId id="284" r:id="rId21"/>
    <p:sldId id="285" r:id="rId22"/>
    <p:sldId id="286" r:id="rId23"/>
    <p:sldId id="264" r:id="rId24"/>
    <p:sldId id="288" r:id="rId25"/>
    <p:sldId id="289" r:id="rId26"/>
    <p:sldId id="291" r:id="rId27"/>
    <p:sldId id="307" r:id="rId28"/>
    <p:sldId id="297" r:id="rId29"/>
    <p:sldId id="298" r:id="rId30"/>
    <p:sldId id="296" r:id="rId31"/>
    <p:sldId id="266" r:id="rId32"/>
    <p:sldId id="267" r:id="rId33"/>
    <p:sldId id="268" r:id="rId34"/>
    <p:sldId id="269" r:id="rId35"/>
    <p:sldId id="302" r:id="rId36"/>
    <p:sldId id="303" r:id="rId37"/>
    <p:sldId id="304" r:id="rId38"/>
    <p:sldId id="305" r:id="rId39"/>
    <p:sldId id="306" r:id="rId4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20" y="7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ABF266-F216-44C9-8776-E2AD07BCF43B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CE7D6-E627-4970-BDC3-331F99D4D8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80288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23-04-17T21:42:31.42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3369 8643 0,'0'0'63,"18"-35"-48,17 35 1,-17 0-16,34 0 15,-16 0-15,-36 0 16,53 0-16,-36 0 16,-17 0-16,36 0 15,-1 0-15,0 0 16,0 0-16,-35 0 15,36 0-15,-1 0 16,-35 0-16,35 0 16,1 0-1,-36 0 1,35 0-1,-35 17-15,17-17 16,-17 36 109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23-04-17T21:40:58.35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6544 11783 0,'0'0'15,"35"-18"1,-35 18 46,18 0-46,0 0-16,-1 0 15,1 0-15,17 0 16,-17 0-16,-1 0 16,1 0-16,-18 0 15,35 0 1,-35 0-1,18 0-15,35 0 16,-53 0 15,18 0 0,-1 0-31,18 0 16,-17 0-16,35 0 16,-53 0-16,18 0 15,-1 0-15,19 0 16,-1 0-16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23-04-17T21:41:22.78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4269 9313 0,'0'-17'94,"0"-1"-79,17 18-15,-17 0 16,36 0-16,-36 0 15,17-18 1,1 18-16,-1 0 16,19-17-16,-36 17 15,17 0 1,36-35-16,-53 35 15,53-18-15,-18-17 16,1 35 0,-36 0-1,35 0-15,-17 0 16,-18-18-16,17 18 15,1 0 1,0 0 0,-1 0-1,18 0 1,-17 0-1,0 0 1,-18 0 93,-36 0-93,36 0-1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23-04-17T21:41:24.06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4216 9754 0,'0'0'109,"0"-17"-93,17-19-16,1 36 15,35-17 1,-53 17-16,18 0 16,17 0-1,-18-36-15,19 36 16,-1 0-1,-35 0-15,35 0 16,-35 0 0,36 0-16,-19-17 15,-17 17 1,18 0-1,-1 0 17,1 0-32,0-18 31,-1 18-31,1 0 31,-18 0-15,18 0-16,-1 0 15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23-04-17T21:52:22.50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6332 6209 0,'0'0'109,"18"-18"-93,-18 18-16,18 0 15,17 0-15,0 0 16,36-35-16,-54 17 15,19 18 1,17-17-16,-36 17 16,19-18-16,-36 18 15,35 0 1,-35 0 15,35 0-15,-35 0-16,35 0 15,-17 0 1,0 0 31,-1 0-16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23-04-17T21:52:23.58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6279 6473 0,'0'0'94,"0"0"-79,36 0-15,-1 0 16,0 0-16,18-17 16,-18-1-16,36 1 15,-18 17-15,18-36 16,-71 19-16,17 17 15,18 0-15,1 0 16,-19-18-16,-17 18 16,36-35-16,-19 35 15,1 0 1,0 0-16,-1 0 47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23-04-17T21:52:25.63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2699 7549 0,'0'-17'15,"0"-1"16,0 18-15,0-17-16,0 17 16,17 0-16,19 0 15,-1 0-15,0 0 16,18 0-16,-53 0 15,71 0-15,-18 0 16,17-18-16,-35 18 16,1 0-16,34-35 15,-52 35 1,0 0-16,-1 0 15,1 0-15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23-04-17T21:52:26.42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2822 7691 0,'36'0'124,"16"0"-108,-16 0-16,-1 0 16,18 0-16,17 0 15,-70 0-15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23-04-17T21:52:38.59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12083 8802 0,'17'-35'16,"1"35"-16,-18 0 16,18 0-16,-1 0 15,18-18 16,-35 18-31,18 0 16,0 0-16,17 0 16,18-18-16,0 18 15,17 0-15,-34 0 16,-1 0-16,0 0 15,1 0-15,16-17 16,-16 17 0,-19 0-16,19 0 15,-19 0-15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23-04-17T21:52:39.59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12012 9066 0,'0'0'32,"53"0"-17,-53 0-15,18 0 16,-18 0-16,17 0 15,1 0-15,17 0 16,18 0 0,-18 0-1,-35-17-15,36 17 16,-1 0-16,53 0 15,-70 0-15,35 0 16,-18 0 0,18 0-16,-35 0 15,-1 0-15,1 0 16,-1 0-1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23-04-17T21:52:49.95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3828 7497 0,'0'0'47,"17"0"-31,1 0-1,35-18-15,-18 18 16,-35 0 0,18-18-16,-18 18 15,17 0-15,19-17 16,-19 17-1,1 0-15,0 0 16,-1-18-16,-17 18 16,18 0-16,-18 0 15,35 0 1,0 0-16,-35 0 15,36-18-15,-36 18 78,17 0-62,1 0 15,17 0-15,-17 0-16,0 0 15,-1 0-15,1 0 16,-1 0-16,-17 0 16,36 0-1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23-04-17T21:42:32.85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3210 9225 0,'18'0'109,"-18"0"-93,35 0-1,-17 0 1,-1 0-16,1 0 16,0-17-1,-1 17-15,1 0 16,0 0-1,-1 0 1,1 0 0,-18 0-1,35 0-15,-35 0 16,18 0-16,-1 0 15,1 0 1,0 0-16,-1 0 218,1-18-202,0 18 0,-18 0-1,35 0 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23-04-17T21:52:51.09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3828 7902 0,'0'0'125,"0"0"-110,35 0 1,71 18-16,-71-18 16,0 0-1,-17 0-15,35 0 16,-18 0 15,-35 0 0,71 0-15,-54 0-1,1 0 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23-04-17T21:52:56.88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7585 9878 0,'17'-18'63,"-17"18"-48,36-18-15,-1 18 32,-35-17-32,35-1 15,36 18-15,35 0 16,-18 0-16,-71 0 15,1 0-15,70 0 16,-17 0-16,-1 0 16,-17 0-16,-17 0 15,-19 0-15,1 0 16,-1 0 109,1-17-110,0 17 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23-04-17T21:52:57.99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7461 10195 0,'53'0'47,"-35"0"-16,17 0-31,-17 0 16,17 0-16,-17 0 16,17 0-16,-17 0 15,52 0-15,-17 0 16,35 0-16,0 0 15,18 0-15,-70 0 16,-19 0-16,36 0 16,-53 0-16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23-04-17T21:52:59.01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11518 11307 0,'18'0'31,"-1"0"-15,1 0-16,35 0 15,-18 0-15,1 0 16,52 0-16,-35 0 16,35 0-16,-18 0 15,-17 0-15,36 0 16,-54 0-16,88 0 15,-52 0-15,-1 0 16,-34 0-16,17 0 16,0 0-16,-36 0 31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23-04-17T21:52:59.68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11465 11501 0,'0'17'47,"18"-17"-32,88 0-15,53 0 16,-36 0-16,18 0 16,-53 0-16,36 0 15,-18 0-15,-54 0 16,-34 0-16,0 0 15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23-04-17T21:53:10.05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7073 11324 0,'0'-17'125,"18"-1"-110,-18 18-15,35-18 16,0 18-16,18 0 16,-17 0-16,-1 0 15,35 0-15,-34 0 16,17 0-16,0-17 15,-18 17-15,0 0 16,0-18-16,1 18 16,-1 0-16,0 0 15,-17 0-15,-1 0 16,-17 0-16,18-18 15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23-04-17T21:53:11.17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7091 11677 0,'17'0'125,"36"0"-110,-35 0-15,35-35 16,0 35-16,-36 0 16,19 0-16,-1 0 15,0 0-15,-35 0 16,18-36-1,0 36-15,17 0 16,-17 0-16,34 0 16,-34-17-16,0-1 15,35 18-15,-36 0 16,-17 0-16,36 0 15,-1 0-15,-35 0 16,35 0-16,-35 0 16,18 0-1,-1 0-15,1 0 16,17-35-1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23-04-17T21:53:15.31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2134 10125 0,'0'0'94,"0"0"-94,18-18 15,0 18-15,17 0 16,0 0 0,-17-18-16,-1 1 31,54-18-16,-18 17-15,0 18 16,-18 0-16,36 0 16,-18-18-16,-18 18 15,0-17 1,-35 17-16,35-18 15,-35 18 63,36 0-62,-1 0-16,0 0 16,-35 0-16,71 0 15,-36 0-15,-17 0 16,-1 0-16,1 0 62,17 0-62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23-04-17T21:53:16.32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2117 10283 0,'0'0'62,"17"0"-62,19 0 16,-19 18-1,1-18 1,-1 0 0,1 0-16,17 0 15,18 0-15,18 0 16,17 18-16,-35-18 15,0 0-15,17 0 16,-17 0-16,-17 0 16,17 0-16,-36 0 15,-17 0-15,36 0 16,-36 0-16,35 0 109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23-04-17T21:53:17.34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2805 9684 0,'0'0'125,"35"0"-109,-17 0-16,-1 0 15,18 0-15,1 0 16,-1 0-16,18 0 15,0 0-15,-18 0 16,0 0-16,-17 0 16,35 0-1,-53 0-15,18 0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23-04-17T21:42:37.69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6826 9895 0,'0'0'31,"0"-17"16,0-1-31,36 18-16,-36 0 15,35 0-15,18 0 16,-18 0-16,0 0 16,-17 0-16,0 0 15,17 0-15,0 0 16,-17 0-1,35 0-15,-53 0 16,17 0-16,36 0 16,-53 0 30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23-04-17T21:53:29.95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3651 9172 0,'18'-17'156,"0"17"-140,-1 0-16,-17 0 16,18-18-1,-1 18-15,19 0 16,-19 0-1,-17 0 1,36 0-16,-36 0 16,35 0-16,0 0 15,-35 0-15,18 0 16,-1 0-1,1 0-15,0 0 16,-1 0 0,1 0-16,0 0 31,-18 0 125,35 0 0,-35 0-156,18 0 15,35 0 1,-53 0-16,17 0 16,1 0-1,-1 0 1,-17 0 655,0 0-656,-17 0 1,-1 0-16,-17 0 15,17-18-15,-17 18 16,0-17 15,35-1-15,-36 18-1,19 0 1,-1 0-16,0 0 16,1 0-16,-1 0 15,1 0 16,17 0-15,-36 0 15,36 0-31,-17 0 16,-1 0-16,0 0 15,1 0-15,-19 0 16,19 0-16,-18 0 16,-1 0-16,36 0 15,-53 0-15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23-04-17T21:53:54.14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7320 9119 0,'-35'0'125,"35"0"-110,-35 0 1,35 0-16,-18 0 16,0 0-16,1 0 15,-1 0 1,0 0-1,1 0 1,-1 0-16,-17 0 16,17 0-16,-17 0 15,0 0-15,-1 0 16,19 0-16,-19 0 15,-16 0-15,52 0 16,-36 0-16,1 0 31,0 0 63,35 0-79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23-04-17T21:53:55.59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5115 10442 0,'0'0'78,"-17"0"-63,-1 0-15,-17 0 32,-1 0-17,19 0-15,-36 0 16,18 0-1,-18 0-15,17 0 16,1 0-16,-18 0 16,-17 0-16,34 0 15,1 0-15,0 0 16,0 0-16,-18 0 15,17 0-15,1 0 16,17 0-16,1 0 16,17 0-16,-35 0 15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23-04-17T21:54:00.01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10530 7938 0,'-17'0'125,"17"0"-125,-35 0 15,-18 0-15,35 0 16,0 0-16,-17 17 16,17-17-16,18 0 15,-53 0-15,36 18 16,17-18-16,-35 0 15,17 17 1,0-17 0,18 0-16,-17 18 15,-1-18 1,-17 0-16,-1 0 31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23-04-17T21:54:02.28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12435 12859 0,'18'0'47,"0"0"-47,-1-18 15,1 18-15,0-18 16,-1 18-1,1 0-15,0 0 16,17 0-16,35 0 16,-70 0-16,36 0 15,-1 0-15,18 0 16,-18 0-16,36 0 15,-36 0-15,0 0 16,18-17-16,-18 17 16,1 0-16,17 0 15,-18 0-15,35 0 16,-34 0-16,70 0 15,-106 0-15,70 0 16,-35 0 0,-17 0-16,0 0 15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23-04-17T21:54:08.08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10689 11695 0,'0'0'47,"18"-36"-32,-18 36 1,53 0-16,-36-17 15,19 17-15,17-18 16,-36 18-16,18 0 16,-17 0-16,17 0 15,1 0-15,-1-18 16,-35 18-16,18 0 15,-1 0 1,36-35-16,-35 35 16,-18 0-1,35 0 63,-17 0-78,-1 0 16,1 0-1,0 0-15,-1 0 16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23-04-18T02:25:27.07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5292 5556 0,'0'0'187,"0"0"-187,35 0 16,0 0-16,-35 0 16,36 0-16,-36 0 15,17 0-15,1 0 16,-1 0-1,1 0-15,0 0 16,17 0 0,-17 0-16,-1 0 15,36 0-15,-18 0 16,18 0-16,-35 0 15,17 0-15,-17 0 16,35 0-16,-36 0 16,1 0-16,0 0 15,-1 0 63,-17 0-78,36 0 16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23-04-18T02:25:28.45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9842 5521 0,'18'0'125,"17"0"-109,-35 0-1,18 0 1,17-18-16,1 18 15,-19 0-15,54 0 16,-36 0-16,18 0 16,18 0-16,-71 0 15,70 0-15,-17 0 16,-35 0-16,35 0 15,-18 0-15,-35-17 16,35 17-16,0 0 16,1 0-16,-19 0 15,1 0-15,-18 0 16,35 0-1,-35 0 1,18 0-16,-18-18 16,18 18-16,-1 0 15,1 0-15,-1 0 16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23-04-18T02:25:34.82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13441 6967 0,'70'0'109,"-17"0"-109,18 0 15,-36 0-15,53 0 16,-35 0-16,18 0 16,-1 0-16,1 0 15,-18 0-15,-18 0 16,53 0-16,-52 18 15,17 0-15,-1 17 16,-34-35-16,17 0 16,-35 0-1,18 0-15,0 0 16,17 0-16,-17 0 15,-1 0-15,-17 0 312,0 18-296,0-18-16,0 35 16,0 0 15,0-35-16,0 18 17,0-1-17,0 1 16,0 0-31,0 17 16,-17-35 0,-1 18-1,18-1 32,-18-17-31,1 0 93,-1 18-109,18-18 31,-18 0-15,18 0-1,-35 0 1,0 0-16,0 0 15,35 0-15,-36 0 16,1 0 0,35 0-1,-35 0-15,-1-18 16,-17 18-16,18-17 15,18 17 1,-19 0-16,36-18 16,-17 18-1,-19 0-15,19 0 16,-1 0-1,0 0-15,1 0 16,-1 0-16,18 0 31,-35 0-15,35 0-16,-18 0 15,1 0 1,-1 0 0,0 0-1,1 0 1,-19-35-1,36 35-15,-35 0 16,17 0 0,1 0-1,-1 0 16,1 0 16,17 0-31,-36 0 15,36 0-15,-17 0 30,-1 0-30,0 0 15,1 0-31,17 0 16,-18 0-1,0 0 1,1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23-04-18T02:25:41.68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3140 8096 0,'35'0'125,"0"0"-125,18 0 16,18 0-16,52 0 15,-35 0-15,1 0 16,-36 0-16,35 0 16,0 0-16,0 0 15,-53 0-15,18 0 16,-35 0-16,70 0 15,-35 0-15,-18 0 16,1 0-16,-19 0 16,19 0-16,34 0 15,-70 0 1,53 0-1,-53 0-15,35 0 16,-17 0-16,0 0 16,-1 0 15,-17 0 109,-17 0-124,-19 0-16,-17 0 15,36 0-15,17 0 16,-18 18-16,-35 0 16,53-1 30,-35 1-30,35-1-16,-35-17 16,17 18-16,18 17 15,-35-17-15,35-18 16,0 53 218,0-35-219,0-1-15,0 1 16,0-1 0,0 1 15,0-18 172,0 18-203,0-18 15,-18 0 1,0 17-1,1-17-15,-1 0 16,1 0-16,-36 0 16,0 0-16,17 0 15,-17 0-15,18 0 16,0 0-16,0 0 15,-1 0-15,36 0 16,-35 0 0,0 0-16,0 0 15,-1 0 1,19 0-16,-1 0 15,18 0 1,-35 0-16,35 0 16,-18 0-1,0 0 1,1 0-16,-1 0 15,0 0 1,-17 0-16,18 0 16,-19 0-16,1 0 15,0 0 1,17 0-16,0 0 15,1 0 17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23-04-17T21:42:38.64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6385 10442 0,'0'0'93,"36"0"-93,-1 0 16,0-17-16,18 17 15,-18 0-15,36 0 16,-71 0-16,35 0 16,18 0-16,-18 0 15,-17 0-15,17 0 16,18 0-16,-53 0 15,18 0 1,-1 0 46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23-04-18T02:25:52.13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14288 8696 0,'0'-35'140,"0"35"-140,17-18 16,1 0-16,35 1 15,-18 17-15,0 0 16,18 0-16,18 0 16,-18 0-16,-18 0 15,18 0-15,-18 0 16,0 0-1,1 0-15,-1 0 0,18 0 16,-18 0 0,36 0-16,-36 0 15,18 0-15,-18 0 16,0 0-1,-35 0-15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23-04-18T02:26:00.29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12682 13670 0,'0'0'281,"0"0"-281,36 0 16,-19-18-16,1 18 15,17-17-15,0 17 16,-35 0 0,36 0-1,-36 0 1,35 0-1,-17-35-15,-1 35 16,-17 0-16,18 0 16,0 0-16,-1 0 15,1 0 1,0 0-16,-1 0 31,1 0-15,-1 0-1,1 0-15,17 0 16,-17 0-16,0 0 15,35 0 1,-36 0-16,1 0 16,-1 0-16,-17 0 15,36 0-15,-36 0 16,17 0-1,1 0 1,0 0 15,17 0 63,-17 0-79,-1 0-15,1 0 16,-1 0-16,1 0 16,-18 0-1,18 0-15,17 0 156,0 0-156,18 0 16,-35 0-1,35 0-15,-18 0 16,18 0-16,-35 0 16,-1 0-1,1 0 1,0 0 233,17 0-233,35 0-16,-52 0 16,35 0-16,-18 0 15,0 0-15,-17 0 16,17 0-16,-17 0 78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23-04-18T02:26:03.73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6967 14905 0,'0'17'219,"18"-17"-219,17 0 15,-35 0-15,71 0 16,-18 0-16,-18 0 16,36 0-16,-19 0 15,-16 0-15,34 0 16,-17 0-16,-17 0 15,-1 0-15,18 0 16,-18 0-16,18 0 16,0 0-16,0 0 15,35 0-15,-70 0 16,35 0-16,-36 0 15,18 0 1,1 0-16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23-04-18T02:30:43.50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5662 10742 0,'0'-18'171,"0"-17"-155,0 35 0,0-17-1,18 17-15,17-18 16,-35 0-16,35 18 15,-17 0-15,0 0 16,-1 0-16,-17 0 16,35-17 15,-35 17-16,36 0 1,-36 0-16,17 0 16,1 0-1,0-18 1,-1 18-1,1 0 1,0 0 0,-1-18-16,1 18 15,-1 0 94,-17-17-93,36 17 327,-36 0-327,17 0-16,1 0 15,0 0 110,-18 17-109,0 1-16,0 17 15,0-17-15,0 0 16,0-1-16,-18 1 16,18-1 46,-18 1-46,18 0-16,0-18 15,-17 35 1,-1-17 93,-17-18-93,0 0-1,35 0-15,-36 0 16,1 0-16,35 0 15,-35 0-15,17 0 16,0 0 0,1 17-1,-1-17 1,1 0-1,-1 0-15,-17 18 16,17-18 15,0 0-31,1 0 16,-1 35-1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23-04-18T02:30:50.36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3492 11342 0,'0'-18'140,"18"18"-140,-18 0 16,35 0-16,-17-17 16,0 17-16,17 0 15,-35 0-15,35 0 16,-17 0-16,0 0 15,-1 0 1,1 0 0,-1 0-1,1 0 1,17 0-16,-17 0 15,17 0 1,-17 0 0,0 0-16,-1 0 109,-17 0-109,35 35 15,-35-35-15,36 35 16,-36-17-16,17-1 16,-17-17-16,18 18 15,-18 0 1,18-1-1,-18-17-15,0 18 16,0-18 0,0 35-1,17-17 1,-17-18-16,0 17 15,0 1 17,0 0-32,18-18 15,-18 17-15,0 1 16,18 0-1,-18-1-15,0 1 16,0-18-16,0 35 31,17-35-15,1 18-1,-18-18 17,0 18 77,0-1-109,-18 1 15,18-1 1,-17 19-16,-1-36 343,18 17-327,-18-17 15,1 0 78,-1 0-109,0 0 16,1 18-1,-1 0 1,0-18 0,1 35 15,17-35-31,-35 0 15,35 0 1,-18 0-16,0 18 16,18-1 1715,0-17-1731,18 0 16,0 0-16,-18 0 47,35 0-32,-35 0-15,35 0 31,0 0-15,1 0-16,-36 0 16,35 0-16,-35 0 15,35 0 1,1 0 15,-36 0 843,35 0-843,-35 0-31,17 0 15,36 0 1,-35 0 0,0-17-16,-18 17 31,0 0 281,-18 0-297,0 0 1,1 0 0,-1 0-16,-17 0 15,35 0-15,-35 0 16,17 17-1,0-17-15,18 0 16,-35 0-16,35 0 16,-35 0-1,17 0 16,0 0-31,1 0 32,-1 0-1,0 35-16,1-35 1,-18 0-16,17 0 16,0 0-16,1 0 15,17 0 48,0 0 108,0 0-171,35 0 16,-35 0-1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23-04-18T02:30:53.37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3687 11130 0,'0'0'46,"17"0"32,1 0-78,-1 0 16,19 0-16,-1 0 16,-17 0-1,-1 0 1,1 0-16,0 0 15,17 0 1,-18 0-16,-17 0 16,36 0-16,-1 0 15,-17 0 1,-1 0-1,19 0-15,-36 0 16,35 0-16,-35 0 16,18 0-16,-1 0 15,1 0 48,-1 0-48,1 0-15,0 0 16,-18 0-16,17 0 15,-17 0 48,36 0-48,-36 0 1,17 0-16,1 0 16,0 0-1,-1 18-15,-17 17 31,0-35-15,0 35 31,0-35-32,0 36 1,0-19-16,0 1 16,-35 17-16,17-17 15,18-1 1,-17 1-16,17-18 15,0 18 1,0-1 0,0 19-1,0-19-15,0 1 16,0 0-16,0-1 15,0 1 1,0 17-16,0-17 16,0-1-16,0 1 15,0-18-15,0 35 109,0-35-62,-18 18-16,18-18-15,-35 0-16,35 0 31,-18 0-31,0 0 16,1 18-1,-18-18-15,-18 0 16,17 0-16,-17 0 16,18 0-16,17 0 15,-34 0 1,16 0-1,36 0 141,-35 0-156,35 0 32,-18 0-17,1 0-15,-1 0 16,0 0-1,1 17-15,-1-17 16,1 0 78,17 0-94,-18 0 15,0 18-15,18-18 16,-17 0-16,-1 0 15,0 0 1,1 0 171,17 0-124,35 35-48,-35-35-15,18 0 16,-1 0-16,1 0 15,0 0-15,-1 0 16,-17 0 0,18 0-16,17 0 62,0 0-62,-17 0 16,17 35-16,-17-35 15,0 0-15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23-04-18T02:30:56.22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15028 11853 0,'0'-17'109,"0"17"-94,18 0-15,17 0 16,-17-18 0,0 18-16,-1 0 15,36-18-15,-35 18 16,-1 0-16,19 0 15,-19 0 1,1 0 0,0 0-16,-1 0 15,1 0 1,-18 0-1,17-17 251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23-04-18T02:30:56.93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15152 11553 0,'0'-17'47,"0"17"0,17 0-31,1 0-16,0 0 15,-18 0-15,35 0 16,0 0-16,-35 0 15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23-04-18T02:30:59.26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4286 11889 0,'18'-18'47,"17"18"0,-35 0-32,35 0 1,18 0-1,0 0-15,0 0 16,0 0-16,-18 0 16,1 0-16,34 0 15,-35 0-15,18 0 16,-17 0-16,-36 0 15,35 0-15,0 0 16,1 0-16,-36 0 16,35 0-16,0 0 15,-35 0-15,18 0 16,-1 0-1,1 0-15,17 0 16,18 0 0,-18 0-16,1 0 15,-1 0-15,0 0 16,-17 0-16,0 0 15,-1 0 1,-17 18 156,-17-18-157,-1 0 16,0 17-31,18-17 16,-17 18-16,-1-18 16,0 0-16,18 0 15,-35 18-15,0-18 16,35 0-16,-35 0 15,35 0 1,-18 0-16,0 0 16,1 0-1,-1 0 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23-04-18T02:31:02.94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6385 12929 0,'0'0'141,"36"0"-126,-1 0-15,-18 0 16,19 0-16,-19 0 15,19 0-15,-19 0 16,19 0-16,-1 0 16,-17 0-16,-1 0 15,1 0-15,17 0 16,-17 0-1,-1 0-15,19 0 16,-19 0-16,19 0 16,-19 0-16,18 0 15,-17 0-15,0 0 16,-1 0-16,-17 0 15,36 0-15,-36 0 16,17 0 78,1 0-94,0 0 15,-1 0 79,1 0-94,-1 0 15,-17-17-15,18 17 32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23-04-17T21:42:42.13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12682 9807 0,'0'0'78,"18"0"-78,0 0 16,17 0-16,0 0 16,18 0-16,-18 0 15,18 0-15,0 18 16,-53-18-16,53 0 15,-53 17-15,35-17 16,1 36-16,34-36 16,-52 17-16,0-17 15,-1 0 1,1 0 62,-1 0-63,1 0 32,-18 0-31,35 0 77,-35 0-93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23-04-18T02:31:04.20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6473 12718 0,'18'0'94,"0"0"-79,-1 0-15,19 0 16,-1 0-16,36 0 16,-71 0-16,70 0 15,-35 0-15,-17 0 16,17 0-16,36 0 15,-71 0-15,35 0 16,18 0-16,-18 0 16,-17 0 77,17 0-93,-17 0 16,-1 0 15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23-04-18T02:31:08.87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10089 13000 0,'18'0'188,"17"-35"-188,1 35 15,-19 0-15,19 0 16,-19 0-16,1 0 15,-1 0-15,1 0 16,0 0 15,-18 0-15,35 0-16,0 0 15,-35 0-15,36 0 16,17 0 0,-36-36-16,18 36 15,-17 0-15,17 0 16,1-17-16,-19-1 15,1 18 1,0 0 46,-1 0-46,-17 0 0,18 0-1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23-04-18T02:31:18.45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14235 12577 0,'17'-18'93,"19"0"-77,34 1-16,-52 17 15,17 0-15,0 0 16,1-18-16,-36 18 16,35 0-16,0 0 15,-35 0-15,18 0 16,-1 0-16,1 0 31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23-04-18T02:31:20.06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14129 12876 0,'17'0'156,"1"0"-156,0 18 15,17-18 1,-35 0-16,35 0 15,1 0-15,-36 0 16,17 0 0,-17 0-1,18 0 1,-1 0-1,1 0-15,17 0 16,18 0 15,-35 0-31,-18 0 16,18 0-1,-1 0 48,18 0-63,-17 0 15,0 0 1,-1 0-16,1 0 16,0 0-1,-18 0 157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23-04-18T02:31:21.20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14058 13141 0,'18'0'140,"17"0"-140,18 0 16,-18 0-16,1 0 15,-19 0 1,1 0-16,35 0 16,-36 0-16,1 0 15,0 0 1,17 0-16,-17 0 15,17 0 1,-17 0-16,17 0 16,-18 0-1,1 0-15,0 0 16,-1 0-1,1 0 1,0 0 0,-18 0 15,35 0-16,-53 0 219,-17 0-234,0 53 16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23-04-18T02:31:23.53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3228 13794 0,'70'-18'124,"-34"18"-124,52 0 16,-35 0-16,35 0 16,-17 0-1,-1 0-15,-35 0 16,1 0-16,-19 0 15,1 0-15,-18 0 156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23-04-18T02:31:24.25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3016 14111 0,'18'0'15,"0"0"-15,-1 0 16,1 0-16,-18 0 15,17 0-15,1 0 16,0 0 0,-1 0-1,36 0-15,18 0 16,35 0-16,-53 0 15,-1 0-15,1 0 16,0 0-16,-17 0 16,-19 0-16,36 0 15,-53 0-15,18 0 16,-1 0-16,19 0 15,-19-18-15,1 18 78,0 0-62,-1 0-16,1 0 16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23-04-18T02:31:25.15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3316 14429 0,'18'0'78,"-18"0"-78,35 0 16,36 0 0,-19 0-16,37 0 15,-36 0-15,0 0 16,-36 0-16,18 0 15,18 0-15,-35 0 16,-18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23-04-18T02:31:26.52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4568 13758 0,'18'0'109,"17"0"-93,36 0-16,-53 0 15,17 0-15,35 0 16,-70 0 0,36 0-16,-1 0 15,18 0-15,-18 0 16,0 0-16,1 18 15,17-18-15,-18 0 16,0 0-16,0 0 16,-17 0-1,0 0 126,-1 0-126,1 0 48,0 0-48,-1 0 1,-17 18 15,18-18-31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23-04-18T02:31:27.56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4533 14041 0,'18'0'62,"17"0"-62,0 0 16,18 0-16,-17 0 15,34 0-15,-17 0 16,35 0-16,0 0 15,-35 0-15,18 0 16,-53 0-16,-1 0 16,1 0 30,-1 0-30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23-04-17T21:42:43.44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12682 10336 0,'0'18'62,"0"0"-46,18-18-1,-18 0 1,35 0-16,-17 17 15,0-17-15,-18 0 16,17 0-16,36 0 16,-18 0-16,1 0 15,-1 0-15,0 0 16,18 18-16,-35-18 15,-1 18-15,19-1 16,-19-17-16,1 18 16,-18-18 15,18 0-31,-1 0 15,1 0 1,-18 0-16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23-04-18T02:31:31.58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9684 14041 0,'35'-18'78,"-35"18"-78,18 0 16,-1 0-16,1 0 16,17-18-1,-35 18 1,18 0-16,-1 0 15,1 0 1,17 0-16,1 0 16,-1 0-16,0 0 15,1 0-15,-1 0 16,0 0-16,0 0 15,1 0-15,-1 0 16,18 0-16,-36 0 16,36-17-16,-35 17 15,17 0 1,-17 0-16,0 0 15,-18 0-15,17 0 16,36 0-16,-53 0 16,18-18-16,-1 18 93,-17-18 188,-17 18-265,-18 0-16,-1 0 15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23-04-18T02:31:32.38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9737 14235 0,'0'0'16,"17"0"-1,1 0 1,17 0-16,0 0 15,18 0-15,36-36 16,-54 36-16,53 0 16,-35 0-16,18 0 15,-1 0-15,-52 0 16,-18 0-16,35 0 15,0 0 1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23-04-18T02:31:33.29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11183 14076 0,'0'-18'109,"35"-17"-94,1 35 1,-19 0-16,19 0 16,16 0-16,-16 0 15,-1 0-15,0 0 16,-17 0-16,17 0 15,-17 0-15,-1 0 16,1 0-16,-18 0 16,35 0-1,-35 0-15,18-18 16,-18 18-16,18 0 15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23-04-18T02:31:34.12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11201 14340 0,'0'0'78,"17"0"-78,36 0 15,-17 0-15,-1 0 16,0 0-16,0 0 16,18 0-1,-53 0-15,18 18 16,35-18-16,-53 0 15,35 0-15,-17 0 16,-1 0 0,1 0 108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23-04-18T02:31:34.62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11218 14640 0,'0'18'16,"18"-18"-1,17 0-15,18 0 16,35 0-16,-52 0 16,-1 0-16,53 0 15,-70 0-15,35 0 16,0 0-16,-18 0 15,-17 0-15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23-04-17T21:40:53.44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5680 12153 0,'0'0'172,"35"-35"-141,-35 35-31,18 0 16,-1 0-16,-17 0 15,36 0 1,-36 0-16,35 0 31,-35 0 63,17 0-79,1 0 1,17 0-1,-17-18-15,0 18 16,-1 0 0,1 0-16,17 0 15,0 0-15,1 0 16,-19-17-16,1 17 15,0 0 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23-04-17T21:40:55.15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5715 11783 0,'0'0'124,"0"0"-124,18 0 16,-1 0 0,1 0-16,17 0 15,18 0-15,-53 0 16,18 0-16,-1 0 15,1 0 1,0 0 0,17 0 15,-17 0-16,-1 0 1,1 0 0,-1 0-16,1 0 15,0-18-15,-1 18 31,-17 0-15,36 0 15,-36 0-31,17 0 16,19-17-1,-36 17-15,17 0 16,1 0 0,17 0-16,-17 0 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23-04-17T21:40:57.39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6421 12100 0,'17'0'156,"1"0"-140,-1 0 0,-17 0-1,36-17 1,-36 17-1,35 0 1,-35 0-16,18 0 31,35 0-15,-53 0-1,17 0 1,1 0 0,0 0 46,-1 0 281,1 0-327,-1 0 155,1 0-171,-18 0 16,35 0 15,-35 0-15,18 0-1,0 0 1,17-18-16,-17 0 16,-18 18-16,17 0 31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249B94-C96D-43C5-81B1-70B33A40B9C2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D7FF0F-FAC0-4175-9511-A3F15436E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885745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 cpprkam@mail.ru</a:t>
            </a:r>
            <a:endParaRPr lang="ru-RU" b="1" i="1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1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r>
              <a:rPr lang="ru-RU" dirty="0" smtClean="0"/>
              <a:t>КГАУ «Камчатский </a:t>
            </a:r>
            <a:r>
              <a:rPr lang="ru-RU" dirty="0" err="1" smtClean="0"/>
              <a:t>ЦППРиК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3666" y="99664"/>
            <a:ext cx="965200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542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 cpprkam@mail.ru</a:t>
            </a:r>
            <a:endParaRPr lang="ru-RU" b="1" i="1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КГАУ «Камчатский ЦППРиК»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7984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i="1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r>
              <a:rPr lang="ru-RU" smtClean="0"/>
              <a:t> cpprkam@mail.ru</a:t>
            </a: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КГАУ «Камчатский ЦППРиК»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87959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i="1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r>
              <a:rPr lang="ru-RU" smtClean="0"/>
              <a:t> cpprkam@mail.ru</a:t>
            </a:r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КГАУ «Камчатский ЦППРиК»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10385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 cpprkam@mail.ru</a:t>
            </a:r>
            <a:endParaRPr lang="ru-RU" b="1" i="1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1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r>
              <a:rPr lang="ru-RU" dirty="0" smtClean="0"/>
              <a:t>КГАУ «Камчатский </a:t>
            </a:r>
            <a:r>
              <a:rPr lang="ru-RU" dirty="0" err="1" smtClean="0"/>
              <a:t>ЦППРиК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420545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i="1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r>
              <a:rPr lang="ru-RU" smtClean="0"/>
              <a:t> cpprkam@mail.ru</a:t>
            </a:r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КГАУ «Камчатский ЦППРиК»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34047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i="1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r>
              <a:rPr lang="ru-RU" smtClean="0"/>
              <a:t> cpprkam@mail.ru</a:t>
            </a: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КГАУ «Камчатский ЦППРиК»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9072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 cpprkam@mail.ru</a:t>
            </a:r>
            <a:endParaRPr lang="ru-RU" b="1" i="1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КГАУ «Камчатский ЦППРиК»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1219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4876800" y="6410187"/>
            <a:ext cx="1347788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900" b="1" i="1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50" dirty="0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>
          <a:xfrm>
            <a:off x="9457190" y="6350703"/>
            <a:ext cx="1146283" cy="370396"/>
          </a:xfrm>
        </p:spPr>
        <p:txBody>
          <a:bodyPr/>
          <a:lstStyle/>
          <a:p>
            <a:pPr algn="l"/>
            <a:r>
              <a:rPr lang="ru-RU" smtClean="0"/>
              <a:t> cpprkam@mail.ru</a:t>
            </a:r>
            <a:endParaRPr lang="ru-RU" b="1" i="1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>
          <a:xfrm>
            <a:off x="1740694" y="6350703"/>
            <a:ext cx="7619999" cy="365125"/>
          </a:xfrm>
        </p:spPr>
        <p:txBody>
          <a:bodyPr/>
          <a:lstStyle>
            <a:lvl1pPr>
              <a:defRPr b="1" i="1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r>
              <a:rPr lang="ru-RU" dirty="0" smtClean="0"/>
              <a:t>КГАУ «Камчатский </a:t>
            </a:r>
            <a:r>
              <a:rPr lang="ru-RU" dirty="0" err="1" smtClean="0"/>
              <a:t>ЦППРиК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2592924" y="2232306"/>
            <a:ext cx="8911687" cy="128089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3666" y="99664"/>
            <a:ext cx="965200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3749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1258" y="226177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5945" y="1727200"/>
            <a:ext cx="8915400" cy="3777622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64745" y="6254341"/>
            <a:ext cx="10373255" cy="365125"/>
          </a:xfrm>
        </p:spPr>
        <p:txBody>
          <a:bodyPr/>
          <a:lstStyle>
            <a:lvl1pPr>
              <a:defRPr b="1" i="1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r>
              <a:rPr lang="ru-RU" smtClean="0"/>
              <a:t>КГАУ «Камчатский ЦППРиК»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7215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ru-RU" smtClean="0"/>
              <a:t> cpprkam@mail.ru</a:t>
            </a:r>
            <a:endParaRPr lang="ru-RU" b="1" i="1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КГАУ «Камчатский ЦППРиК»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1427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 cpprkam@mail.ru</a:t>
            </a:r>
            <a:endParaRPr lang="ru-RU" b="1" i="1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КГАУ «Камчатский ЦППРиК»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9042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 cpprkam@mail.ru</a:t>
            </a:r>
            <a:endParaRPr lang="ru-RU" b="1" i="1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КГАУ «Камчатский ЦППРиК»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9539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i="1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r>
              <a:rPr lang="ru-RU" smtClean="0"/>
              <a:t> cpprkam@mail.ru</a:t>
            </a:r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КГАУ «Камчатский ЦППРиК»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7063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i="1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r>
              <a:rPr lang="ru-RU" smtClean="0"/>
              <a:t> cpprkam@mail.ru</a:t>
            </a:r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КГАУ «Камчатский ЦППРиК»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4390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 cpprkam@mail.ru</a:t>
            </a:r>
            <a:endParaRPr lang="ru-RU" b="1" i="1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КГАУ «Камчатский ЦППРиК»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353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 cpprkam@mail.ru</a:t>
            </a:r>
            <a:endParaRPr lang="ru-RU" b="1" i="1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1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r>
              <a:rPr lang="ru-RU" dirty="0" smtClean="0"/>
              <a:t>КГАУ «Камчатский </a:t>
            </a:r>
            <a:r>
              <a:rPr lang="ru-RU" dirty="0" err="1" smtClean="0"/>
              <a:t>ЦППРиК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243070" y="108953"/>
            <a:ext cx="1127858" cy="103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041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8" r:id="rId2"/>
    <p:sldLayoutId id="2147483727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13" Type="http://schemas.openxmlformats.org/officeDocument/2006/relationships/customXml" Target="../ink/ink18.xml"/><Relationship Id="rId18" Type="http://schemas.openxmlformats.org/officeDocument/2006/relationships/image" Target="../media/image28.emf"/><Relationship Id="rId26" Type="http://schemas.openxmlformats.org/officeDocument/2006/relationships/image" Target="../media/image32.emf"/><Relationship Id="rId39" Type="http://schemas.openxmlformats.org/officeDocument/2006/relationships/customXml" Target="../ink/ink31.xml"/><Relationship Id="rId3" Type="http://schemas.openxmlformats.org/officeDocument/2006/relationships/customXml" Target="../ink/ink13.xml"/><Relationship Id="rId21" Type="http://schemas.openxmlformats.org/officeDocument/2006/relationships/customXml" Target="../ink/ink22.xml"/><Relationship Id="rId34" Type="http://schemas.openxmlformats.org/officeDocument/2006/relationships/image" Target="../media/image36.emf"/><Relationship Id="rId42" Type="http://schemas.openxmlformats.org/officeDocument/2006/relationships/image" Target="../media/image40.emf"/><Relationship Id="rId47" Type="http://schemas.openxmlformats.org/officeDocument/2006/relationships/customXml" Target="../ink/ink35.xml"/><Relationship Id="rId7" Type="http://schemas.openxmlformats.org/officeDocument/2006/relationships/customXml" Target="../ink/ink15.xml"/><Relationship Id="rId12" Type="http://schemas.openxmlformats.org/officeDocument/2006/relationships/image" Target="../media/image25.emf"/><Relationship Id="rId17" Type="http://schemas.openxmlformats.org/officeDocument/2006/relationships/customXml" Target="../ink/ink20.xml"/><Relationship Id="rId25" Type="http://schemas.openxmlformats.org/officeDocument/2006/relationships/customXml" Target="../ink/ink24.xml"/><Relationship Id="rId33" Type="http://schemas.openxmlformats.org/officeDocument/2006/relationships/customXml" Target="../ink/ink28.xml"/><Relationship Id="rId38" Type="http://schemas.openxmlformats.org/officeDocument/2006/relationships/image" Target="../media/image38.emf"/><Relationship Id="rId46" Type="http://schemas.openxmlformats.org/officeDocument/2006/relationships/image" Target="../media/image42.emf"/><Relationship Id="rId2" Type="http://schemas.openxmlformats.org/officeDocument/2006/relationships/image" Target="../media/image8.png"/><Relationship Id="rId16" Type="http://schemas.openxmlformats.org/officeDocument/2006/relationships/image" Target="../media/image27.emf"/><Relationship Id="rId20" Type="http://schemas.openxmlformats.org/officeDocument/2006/relationships/image" Target="../media/image29.emf"/><Relationship Id="rId29" Type="http://schemas.openxmlformats.org/officeDocument/2006/relationships/customXml" Target="../ink/ink26.xml"/><Relationship Id="rId41" Type="http://schemas.openxmlformats.org/officeDocument/2006/relationships/customXml" Target="../ink/ink3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emf"/><Relationship Id="rId11" Type="http://schemas.openxmlformats.org/officeDocument/2006/relationships/customXml" Target="../ink/ink17.xml"/><Relationship Id="rId24" Type="http://schemas.openxmlformats.org/officeDocument/2006/relationships/image" Target="../media/image31.emf"/><Relationship Id="rId32" Type="http://schemas.openxmlformats.org/officeDocument/2006/relationships/image" Target="../media/image35.emf"/><Relationship Id="rId37" Type="http://schemas.openxmlformats.org/officeDocument/2006/relationships/customXml" Target="../ink/ink30.xml"/><Relationship Id="rId40" Type="http://schemas.openxmlformats.org/officeDocument/2006/relationships/image" Target="../media/image39.emf"/><Relationship Id="rId45" Type="http://schemas.openxmlformats.org/officeDocument/2006/relationships/customXml" Target="../ink/ink34.xml"/><Relationship Id="rId5" Type="http://schemas.openxmlformats.org/officeDocument/2006/relationships/customXml" Target="../ink/ink14.xml"/><Relationship Id="rId15" Type="http://schemas.openxmlformats.org/officeDocument/2006/relationships/customXml" Target="../ink/ink19.xml"/><Relationship Id="rId23" Type="http://schemas.openxmlformats.org/officeDocument/2006/relationships/customXml" Target="../ink/ink23.xml"/><Relationship Id="rId28" Type="http://schemas.openxmlformats.org/officeDocument/2006/relationships/image" Target="../media/image33.emf"/><Relationship Id="rId36" Type="http://schemas.openxmlformats.org/officeDocument/2006/relationships/image" Target="../media/image37.emf"/><Relationship Id="rId10" Type="http://schemas.openxmlformats.org/officeDocument/2006/relationships/image" Target="../media/image24.emf"/><Relationship Id="rId19" Type="http://schemas.openxmlformats.org/officeDocument/2006/relationships/customXml" Target="../ink/ink21.xml"/><Relationship Id="rId31" Type="http://schemas.openxmlformats.org/officeDocument/2006/relationships/customXml" Target="../ink/ink27.xml"/><Relationship Id="rId44" Type="http://schemas.openxmlformats.org/officeDocument/2006/relationships/image" Target="../media/image41.emf"/><Relationship Id="rId4" Type="http://schemas.openxmlformats.org/officeDocument/2006/relationships/image" Target="../media/image21.emf"/><Relationship Id="rId9" Type="http://schemas.openxmlformats.org/officeDocument/2006/relationships/customXml" Target="../ink/ink16.xml"/><Relationship Id="rId14" Type="http://schemas.openxmlformats.org/officeDocument/2006/relationships/image" Target="../media/image26.emf"/><Relationship Id="rId22" Type="http://schemas.openxmlformats.org/officeDocument/2006/relationships/image" Target="../media/image30.emf"/><Relationship Id="rId27" Type="http://schemas.openxmlformats.org/officeDocument/2006/relationships/customXml" Target="../ink/ink25.xml"/><Relationship Id="rId30" Type="http://schemas.openxmlformats.org/officeDocument/2006/relationships/image" Target="../media/image34.emf"/><Relationship Id="rId35" Type="http://schemas.openxmlformats.org/officeDocument/2006/relationships/customXml" Target="../ink/ink29.xml"/><Relationship Id="rId43" Type="http://schemas.openxmlformats.org/officeDocument/2006/relationships/customXml" Target="../ink/ink33.xml"/><Relationship Id="rId48" Type="http://schemas.openxmlformats.org/officeDocument/2006/relationships/image" Target="../media/image43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ustomXml" Target="../ink/ink38.xml"/><Relationship Id="rId13" Type="http://schemas.openxmlformats.org/officeDocument/2006/relationships/image" Target="../media/image46.emf"/><Relationship Id="rId3" Type="http://schemas.openxmlformats.org/officeDocument/2006/relationships/image" Target="../media/image12.png"/><Relationship Id="rId7" Type="http://schemas.openxmlformats.org/officeDocument/2006/relationships/image" Target="../media/image20.emf"/><Relationship Id="rId12" Type="http://schemas.openxmlformats.org/officeDocument/2006/relationships/customXml" Target="../ink/ink40.xml"/><Relationship Id="rId17" Type="http://schemas.openxmlformats.org/officeDocument/2006/relationships/image" Target="../media/image48.emf"/><Relationship Id="rId2" Type="http://schemas.openxmlformats.org/officeDocument/2006/relationships/image" Target="../media/image11.png"/><Relationship Id="rId16" Type="http://schemas.openxmlformats.org/officeDocument/2006/relationships/customXml" Target="../ink/ink42.xml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37.xml"/><Relationship Id="rId11" Type="http://schemas.openxmlformats.org/officeDocument/2006/relationships/image" Target="../media/image45.emf"/><Relationship Id="rId5" Type="http://schemas.openxmlformats.org/officeDocument/2006/relationships/image" Target="../media/image19.emf"/><Relationship Id="rId15" Type="http://schemas.openxmlformats.org/officeDocument/2006/relationships/image" Target="../media/image47.emf"/><Relationship Id="rId10" Type="http://schemas.openxmlformats.org/officeDocument/2006/relationships/customXml" Target="../ink/ink39.xml"/><Relationship Id="rId4" Type="http://schemas.openxmlformats.org/officeDocument/2006/relationships/customXml" Target="../ink/ink36.xml"/><Relationship Id="rId9" Type="http://schemas.openxmlformats.org/officeDocument/2006/relationships/image" Target="../media/image44.emf"/><Relationship Id="rId14" Type="http://schemas.openxmlformats.org/officeDocument/2006/relationships/customXml" Target="../ink/ink4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customXml" Target="../ink/ink45.xml"/><Relationship Id="rId13" Type="http://schemas.openxmlformats.org/officeDocument/2006/relationships/image" Target="../media/image56.emf"/><Relationship Id="rId18" Type="http://schemas.openxmlformats.org/officeDocument/2006/relationships/customXml" Target="../ink/ink50.xml"/><Relationship Id="rId26" Type="http://schemas.openxmlformats.org/officeDocument/2006/relationships/customXml" Target="../ink/ink54.xml"/><Relationship Id="rId39" Type="http://schemas.openxmlformats.org/officeDocument/2006/relationships/image" Target="../media/image69.emf"/><Relationship Id="rId3" Type="http://schemas.microsoft.com/office/2007/relationships/hdphoto" Target="../media/hdphoto1.wdp"/><Relationship Id="rId21" Type="http://schemas.openxmlformats.org/officeDocument/2006/relationships/image" Target="../media/image60.emf"/><Relationship Id="rId34" Type="http://schemas.openxmlformats.org/officeDocument/2006/relationships/customXml" Target="../ink/ink58.xml"/><Relationship Id="rId42" Type="http://schemas.openxmlformats.org/officeDocument/2006/relationships/customXml" Target="../ink/ink62.xml"/><Relationship Id="rId47" Type="http://schemas.openxmlformats.org/officeDocument/2006/relationships/image" Target="../media/image73.emf"/><Relationship Id="rId7" Type="http://schemas.openxmlformats.org/officeDocument/2006/relationships/image" Target="../media/image53.emf"/><Relationship Id="rId12" Type="http://schemas.openxmlformats.org/officeDocument/2006/relationships/customXml" Target="../ink/ink47.xml"/><Relationship Id="rId17" Type="http://schemas.openxmlformats.org/officeDocument/2006/relationships/image" Target="../media/image58.emf"/><Relationship Id="rId25" Type="http://schemas.openxmlformats.org/officeDocument/2006/relationships/image" Target="../media/image62.emf"/><Relationship Id="rId33" Type="http://schemas.openxmlformats.org/officeDocument/2006/relationships/image" Target="../media/image66.emf"/><Relationship Id="rId38" Type="http://schemas.openxmlformats.org/officeDocument/2006/relationships/customXml" Target="../ink/ink60.xml"/><Relationship Id="rId46" Type="http://schemas.openxmlformats.org/officeDocument/2006/relationships/customXml" Target="../ink/ink64.xml"/><Relationship Id="rId2" Type="http://schemas.openxmlformats.org/officeDocument/2006/relationships/image" Target="../media/image14.png"/><Relationship Id="rId16" Type="http://schemas.openxmlformats.org/officeDocument/2006/relationships/customXml" Target="../ink/ink49.xml"/><Relationship Id="rId20" Type="http://schemas.openxmlformats.org/officeDocument/2006/relationships/customXml" Target="../ink/ink51.xml"/><Relationship Id="rId29" Type="http://schemas.openxmlformats.org/officeDocument/2006/relationships/image" Target="../media/image64.emf"/><Relationship Id="rId41" Type="http://schemas.openxmlformats.org/officeDocument/2006/relationships/image" Target="../media/image70.emf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44.xml"/><Relationship Id="rId11" Type="http://schemas.openxmlformats.org/officeDocument/2006/relationships/image" Target="../media/image55.emf"/><Relationship Id="rId24" Type="http://schemas.openxmlformats.org/officeDocument/2006/relationships/customXml" Target="../ink/ink53.xml"/><Relationship Id="rId32" Type="http://schemas.openxmlformats.org/officeDocument/2006/relationships/customXml" Target="../ink/ink57.xml"/><Relationship Id="rId37" Type="http://schemas.openxmlformats.org/officeDocument/2006/relationships/image" Target="../media/image68.emf"/><Relationship Id="rId40" Type="http://schemas.openxmlformats.org/officeDocument/2006/relationships/customXml" Target="../ink/ink61.xml"/><Relationship Id="rId45" Type="http://schemas.openxmlformats.org/officeDocument/2006/relationships/image" Target="../media/image72.emf"/><Relationship Id="rId5" Type="http://schemas.openxmlformats.org/officeDocument/2006/relationships/image" Target="../media/image52.emf"/><Relationship Id="rId15" Type="http://schemas.openxmlformats.org/officeDocument/2006/relationships/image" Target="../media/image57.emf"/><Relationship Id="rId23" Type="http://schemas.openxmlformats.org/officeDocument/2006/relationships/image" Target="../media/image61.emf"/><Relationship Id="rId28" Type="http://schemas.openxmlformats.org/officeDocument/2006/relationships/customXml" Target="../ink/ink55.xml"/><Relationship Id="rId36" Type="http://schemas.openxmlformats.org/officeDocument/2006/relationships/customXml" Target="../ink/ink59.xml"/><Relationship Id="rId10" Type="http://schemas.openxmlformats.org/officeDocument/2006/relationships/customXml" Target="../ink/ink46.xml"/><Relationship Id="rId19" Type="http://schemas.openxmlformats.org/officeDocument/2006/relationships/image" Target="../media/image59.emf"/><Relationship Id="rId31" Type="http://schemas.openxmlformats.org/officeDocument/2006/relationships/image" Target="../media/image65.emf"/><Relationship Id="rId44" Type="http://schemas.openxmlformats.org/officeDocument/2006/relationships/customXml" Target="../ink/ink63.xml"/><Relationship Id="rId4" Type="http://schemas.openxmlformats.org/officeDocument/2006/relationships/customXml" Target="../ink/ink43.xml"/><Relationship Id="rId9" Type="http://schemas.openxmlformats.org/officeDocument/2006/relationships/image" Target="../media/image54.emf"/><Relationship Id="rId14" Type="http://schemas.openxmlformats.org/officeDocument/2006/relationships/customXml" Target="../ink/ink48.xml"/><Relationship Id="rId22" Type="http://schemas.openxmlformats.org/officeDocument/2006/relationships/customXml" Target="../ink/ink52.xml"/><Relationship Id="rId27" Type="http://schemas.openxmlformats.org/officeDocument/2006/relationships/image" Target="../media/image63.emf"/><Relationship Id="rId30" Type="http://schemas.openxmlformats.org/officeDocument/2006/relationships/customXml" Target="../ink/ink56.xml"/><Relationship Id="rId35" Type="http://schemas.openxmlformats.org/officeDocument/2006/relationships/image" Target="../media/image67.emf"/><Relationship Id="rId43" Type="http://schemas.openxmlformats.org/officeDocument/2006/relationships/image" Target="../media/image71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7.w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customXml" Target="../ink/ink6.xml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8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emf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0" Type="http://schemas.openxmlformats.org/officeDocument/2006/relationships/image" Target="../media/image7.emf"/><Relationship Id="rId4" Type="http://schemas.openxmlformats.org/officeDocument/2006/relationships/image" Target="../media/image4.emf"/><Relationship Id="rId9" Type="http://schemas.openxmlformats.org/officeDocument/2006/relationships/customXml" Target="../ink/ink4.xml"/><Relationship Id="rId1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13" Type="http://schemas.openxmlformats.org/officeDocument/2006/relationships/customXml" Target="../ink/ink12.xml"/><Relationship Id="rId3" Type="http://schemas.openxmlformats.org/officeDocument/2006/relationships/customXml" Target="../ink/ink7.xml"/><Relationship Id="rId7" Type="http://schemas.openxmlformats.org/officeDocument/2006/relationships/customXml" Target="../ink/ink9.xml"/><Relationship Id="rId12" Type="http://schemas.openxmlformats.org/officeDocument/2006/relationships/image" Target="../media/image17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emf"/><Relationship Id="rId11" Type="http://schemas.openxmlformats.org/officeDocument/2006/relationships/customXml" Target="../ink/ink11.xml"/><Relationship Id="rId5" Type="http://schemas.openxmlformats.org/officeDocument/2006/relationships/customXml" Target="../ink/ink8.xml"/><Relationship Id="rId10" Type="http://schemas.openxmlformats.org/officeDocument/2006/relationships/image" Target="../media/image16.emf"/><Relationship Id="rId4" Type="http://schemas.openxmlformats.org/officeDocument/2006/relationships/image" Target="../media/image13.emf"/><Relationship Id="rId9" Type="http://schemas.openxmlformats.org/officeDocument/2006/relationships/customXml" Target="../ink/ink10.xml"/><Relationship Id="rId14" Type="http://schemas.openxmlformats.org/officeDocument/2006/relationships/image" Target="../media/image1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89213" y="1395664"/>
            <a:ext cx="8915399" cy="2622883"/>
          </a:xfrm>
        </p:spPr>
        <p:txBody>
          <a:bodyPr/>
          <a:lstStyle/>
          <a:p>
            <a:pPr algn="ctr"/>
            <a:r>
              <a:rPr lang="ru-RU" dirty="0" smtClean="0"/>
              <a:t>Как помочь ребенку с </a:t>
            </a:r>
            <a:r>
              <a:rPr lang="ru-RU" dirty="0" err="1" smtClean="0"/>
              <a:t>дисграфией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КГАУ «Камчатский ЦППРиК»</a:t>
            </a:r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392487" y="5128953"/>
            <a:ext cx="5444837" cy="10068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800" dirty="0" smtClean="0"/>
              <a:t>Подготовили:</a:t>
            </a:r>
          </a:p>
          <a:p>
            <a:r>
              <a:rPr lang="ru-RU" sz="1800" dirty="0" smtClean="0"/>
              <a:t>Сивер Евгения Анатольевна – учитель-дефектолог</a:t>
            </a:r>
          </a:p>
          <a:p>
            <a:r>
              <a:rPr lang="ru-RU" sz="1800" dirty="0" err="1" smtClean="0"/>
              <a:t>Грошелева</a:t>
            </a:r>
            <a:r>
              <a:rPr lang="ru-RU" sz="1800" dirty="0" smtClean="0"/>
              <a:t> Екатерина Николаевна – учитель-логопед</a:t>
            </a:r>
            <a:endParaRPr lang="ru-RU" sz="18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983970" y="224444"/>
            <a:ext cx="8817033" cy="618928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800" dirty="0" smtClean="0"/>
              <a:t>Краевое государственное автономное учреждение</a:t>
            </a:r>
          </a:p>
          <a:p>
            <a:pPr algn="ctr"/>
            <a:r>
              <a:rPr lang="ru-RU" sz="1800" dirty="0" smtClean="0"/>
              <a:t>«Камчатский центр психолого-педагогической реабилитации и коррекции»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42656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6612" y="433137"/>
            <a:ext cx="9721514" cy="1070810"/>
          </a:xfrm>
        </p:spPr>
        <p:txBody>
          <a:bodyPr/>
          <a:lstStyle/>
          <a:p>
            <a:pPr algn="ctr"/>
            <a:r>
              <a:rPr lang="ru-RU" dirty="0"/>
              <a:t>Рекомендации по их профилактике и коррекции: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5189" y="1727200"/>
            <a:ext cx="9976156" cy="377762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+mj-lt"/>
              </a:rPr>
              <a:t>работать </a:t>
            </a:r>
            <a:r>
              <a:rPr lang="ru-RU" sz="2800" dirty="0">
                <a:solidFill>
                  <a:schemeClr val="tx1"/>
                </a:solidFill>
                <a:latin typeface="+mj-lt"/>
              </a:rPr>
              <a:t>над дифференциацией смешиваемых звуков</a:t>
            </a:r>
            <a:r>
              <a:rPr lang="ru-RU" sz="2800" dirty="0" smtClean="0">
                <a:solidFill>
                  <a:schemeClr val="tx1"/>
                </a:solidFill>
                <a:latin typeface="+mj-lt"/>
              </a:rPr>
              <a:t>;</a:t>
            </a:r>
          </a:p>
          <a:p>
            <a:endParaRPr lang="ru-RU" sz="2800" dirty="0" smtClean="0">
              <a:solidFill>
                <a:schemeClr val="tx1"/>
              </a:solidFill>
              <a:latin typeface="+mj-lt"/>
            </a:endParaRPr>
          </a:p>
          <a:p>
            <a:r>
              <a:rPr lang="ru-RU" sz="2800" dirty="0" smtClean="0">
                <a:solidFill>
                  <a:schemeClr val="tx1"/>
                </a:solidFill>
                <a:latin typeface="+mj-lt"/>
              </a:rPr>
              <a:t>развивать </a:t>
            </a:r>
            <a:r>
              <a:rPr lang="ru-RU" sz="2800" dirty="0">
                <a:solidFill>
                  <a:schemeClr val="tx1"/>
                </a:solidFill>
                <a:latin typeface="+mj-lt"/>
              </a:rPr>
              <a:t>слуховое и зрительное восприятие; </a:t>
            </a:r>
            <a:endParaRPr lang="ru-RU" sz="2800" dirty="0" smtClean="0">
              <a:solidFill>
                <a:schemeClr val="tx1"/>
              </a:solidFill>
              <a:latin typeface="+mj-lt"/>
            </a:endParaRPr>
          </a:p>
          <a:p>
            <a:endParaRPr lang="ru-RU" sz="2800" dirty="0" smtClean="0">
              <a:solidFill>
                <a:schemeClr val="tx1"/>
              </a:solidFill>
              <a:latin typeface="+mj-lt"/>
            </a:endParaRPr>
          </a:p>
          <a:p>
            <a:r>
              <a:rPr lang="ru-RU" sz="2800" dirty="0" smtClean="0">
                <a:solidFill>
                  <a:schemeClr val="tx1"/>
                </a:solidFill>
                <a:latin typeface="+mj-lt"/>
              </a:rPr>
              <a:t>развивать </a:t>
            </a:r>
            <a:r>
              <a:rPr lang="ru-RU" sz="2800" dirty="0">
                <a:solidFill>
                  <a:schemeClr val="tx1"/>
                </a:solidFill>
                <a:latin typeface="+mj-lt"/>
              </a:rPr>
              <a:t>звуковой анализ слов.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КГАУ «Камчатский ЦППРиК»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143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Примеры коррекционных упражнений: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64745" y="1088966"/>
            <a:ext cx="9626600" cy="5071201"/>
          </a:xfrm>
        </p:spPr>
        <p:txBody>
          <a:bodyPr>
            <a:normAutofit/>
          </a:bodyPr>
          <a:lstStyle/>
          <a:p>
            <a:pPr lvl="0" fontAlgn="base"/>
            <a:r>
              <a:rPr lang="ru-RU" dirty="0">
                <a:solidFill>
                  <a:schemeClr val="tx1"/>
                </a:solidFill>
                <a:latin typeface="+mj-lt"/>
              </a:rPr>
              <a:t>Поднять руку на заданный звук.</a:t>
            </a:r>
          </a:p>
          <a:p>
            <a:pPr lvl="0" fontAlgn="base"/>
            <a:r>
              <a:rPr lang="ru-RU" dirty="0">
                <a:solidFill>
                  <a:schemeClr val="tx1"/>
                </a:solidFill>
                <a:latin typeface="+mj-lt"/>
              </a:rPr>
              <a:t>Игра «</a:t>
            </a:r>
            <a:r>
              <a:rPr lang="ru-RU" i="1" dirty="0">
                <a:solidFill>
                  <a:schemeClr val="tx1"/>
                </a:solidFill>
                <a:latin typeface="+mj-lt"/>
              </a:rPr>
              <a:t>Мяч бросай, слово называй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». Подобрать слова с заданным звуком.</a:t>
            </a:r>
          </a:p>
          <a:p>
            <a:pPr lvl="0" fontAlgn="base"/>
            <a:r>
              <a:rPr lang="ru-RU" dirty="0">
                <a:solidFill>
                  <a:schemeClr val="tx1"/>
                </a:solidFill>
                <a:latin typeface="+mj-lt"/>
              </a:rPr>
              <a:t>Поднять соответственную букву, если в слове есть данный звук.</a:t>
            </a:r>
          </a:p>
          <a:p>
            <a:pPr lvl="0" fontAlgn="base"/>
            <a:r>
              <a:rPr lang="ru-RU" dirty="0" smtClean="0">
                <a:solidFill>
                  <a:schemeClr val="tx1"/>
                </a:solidFill>
                <a:latin typeface="+mj-lt"/>
              </a:rPr>
              <a:t>Графический 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диктант (составить схему предложения и  подписать буквы С-Ш над теми словами, в которых есть эти звуки).</a:t>
            </a:r>
          </a:p>
          <a:p>
            <a:pPr lvl="0" fontAlgn="base"/>
            <a:r>
              <a:rPr lang="ru-RU" dirty="0">
                <a:solidFill>
                  <a:schemeClr val="tx1"/>
                </a:solidFill>
                <a:latin typeface="+mj-lt"/>
              </a:rPr>
              <a:t>Поднять соответствующую согласную букву</a:t>
            </a:r>
            <a:r>
              <a:rPr lang="ru-RU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после произнесения слогов.</a:t>
            </a:r>
          </a:p>
          <a:p>
            <a:pPr lvl="0" fontAlgn="base"/>
            <a:r>
              <a:rPr lang="ru-RU" dirty="0">
                <a:solidFill>
                  <a:schemeClr val="tx1"/>
                </a:solidFill>
                <a:latin typeface="+mj-lt"/>
              </a:rPr>
              <a:t>Отобрать картинки (слова) со смешиваемыми звуками, записать слова в разные столбики.</a:t>
            </a:r>
          </a:p>
          <a:p>
            <a:pPr lvl="0" fontAlgn="base"/>
            <a:r>
              <a:rPr lang="ru-RU" dirty="0">
                <a:solidFill>
                  <a:schemeClr val="tx1"/>
                </a:solidFill>
                <a:latin typeface="+mj-lt"/>
              </a:rPr>
              <a:t>Нарисовать предметы, обозначающие диктуемые слова, а в конце занятия, вспомнив, записать эти слова. Выделить нужные буквы.</a:t>
            </a:r>
          </a:p>
          <a:p>
            <a:pPr lvl="0" fontAlgn="base"/>
            <a:r>
              <a:rPr lang="ru-RU" dirty="0">
                <a:solidFill>
                  <a:schemeClr val="tx1"/>
                </a:solidFill>
                <a:latin typeface="+mj-lt"/>
              </a:rPr>
              <a:t>Придумать предложения, в которых есть слова со смешиваемыми звуками.</a:t>
            </a:r>
          </a:p>
          <a:p>
            <a:pPr lvl="0" fontAlgn="base"/>
            <a:r>
              <a:rPr lang="ru-RU" dirty="0">
                <a:solidFill>
                  <a:schemeClr val="tx1"/>
                </a:solidFill>
                <a:latin typeface="+mj-lt"/>
              </a:rPr>
              <a:t>Вставить в слова предложений пропущенные буквы.</a:t>
            </a:r>
          </a:p>
          <a:p>
            <a:pPr lvl="0" fontAlgn="base"/>
            <a:r>
              <a:rPr lang="ru-RU" dirty="0">
                <a:solidFill>
                  <a:schemeClr val="tx1"/>
                </a:solidFill>
                <a:latin typeface="+mj-lt"/>
              </a:rPr>
              <a:t>Назвать слова из прослушанного предложения с заданными звуками.</a:t>
            </a:r>
          </a:p>
          <a:p>
            <a:pPr lvl="0" fontAlgn="base"/>
            <a:r>
              <a:rPr lang="ru-RU" dirty="0">
                <a:solidFill>
                  <a:schemeClr val="tx1"/>
                </a:solidFill>
                <a:latin typeface="+mj-lt"/>
              </a:rPr>
              <a:t>Определить по цифровому ряду, какой по счёту глухой(звонкий) согласный в этих словах.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КГАУ «Камчатский ЦППРиК»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031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Образцы упражнений:</a:t>
            </a:r>
            <a:br>
              <a:rPr lang="ru-RU" dirty="0"/>
            </a:b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КГАУ «Камчатский ЦППРиК»</a:t>
            </a:r>
            <a:endParaRPr lang="ru-RU" dirty="0"/>
          </a:p>
        </p:txBody>
      </p:sp>
      <p:pic>
        <p:nvPicPr>
          <p:cNvPr id="5" name="Picture 276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48545" y="1280161"/>
            <a:ext cx="4128313" cy="4879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76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/>
              <a:t>Дисграфия</a:t>
            </a:r>
            <a:r>
              <a:rPr lang="ru-RU" dirty="0"/>
              <a:t> на почве нарушения языкового анализа и синтеза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564745" y="6472989"/>
            <a:ext cx="10373255" cy="385011"/>
          </a:xfrm>
        </p:spPr>
        <p:txBody>
          <a:bodyPr/>
          <a:lstStyle/>
          <a:p>
            <a:r>
              <a:rPr lang="ru-RU" smtClean="0"/>
              <a:t>КГАУ «Камчатский ЦППРиК»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 rot="10800000" flipV="1">
            <a:off x="757988" y="5830668"/>
            <a:ext cx="111800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dirty="0" smtClean="0"/>
              <a:t>.</a:t>
            </a:r>
            <a:endParaRPr lang="ru-RU" alt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707780" y="1433292"/>
            <a:ext cx="6096000" cy="523220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900" b="1" u="sng" dirty="0">
                <a:latin typeface="+mj-lt"/>
              </a:rPr>
              <a:t>Специфические ошибки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1900" dirty="0">
                <a:latin typeface="+mj-lt"/>
              </a:rPr>
              <a:t>Пропуски букв и слогов – «</a:t>
            </a:r>
            <a:r>
              <a:rPr lang="ru-RU" sz="1900" dirty="0" err="1">
                <a:latin typeface="+mj-lt"/>
              </a:rPr>
              <a:t>трва</a:t>
            </a:r>
            <a:r>
              <a:rPr lang="ru-RU" sz="1900" dirty="0">
                <a:latin typeface="+mj-lt"/>
              </a:rPr>
              <a:t>» (трава), «дет» (идет);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1900" dirty="0">
                <a:latin typeface="+mj-lt"/>
              </a:rPr>
              <a:t>Перестановки букв и слогов – «</a:t>
            </a:r>
            <a:r>
              <a:rPr lang="ru-RU" sz="1900" dirty="0" err="1">
                <a:latin typeface="+mj-lt"/>
              </a:rPr>
              <a:t>онко</a:t>
            </a:r>
            <a:r>
              <a:rPr lang="ru-RU" sz="1900" dirty="0">
                <a:latin typeface="+mj-lt"/>
              </a:rPr>
              <a:t>» (окно), «</a:t>
            </a:r>
            <a:r>
              <a:rPr lang="ru-RU" sz="1900" dirty="0" err="1">
                <a:latin typeface="+mj-lt"/>
              </a:rPr>
              <a:t>звял</a:t>
            </a:r>
            <a:r>
              <a:rPr lang="ru-RU" sz="1900" dirty="0">
                <a:latin typeface="+mj-lt"/>
              </a:rPr>
              <a:t>» (взял);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1900" dirty="0" err="1">
                <a:latin typeface="+mj-lt"/>
              </a:rPr>
              <a:t>Недописывание</a:t>
            </a:r>
            <a:r>
              <a:rPr lang="ru-RU" sz="1900" dirty="0">
                <a:latin typeface="+mj-lt"/>
              </a:rPr>
              <a:t> букв и слогов – «</a:t>
            </a:r>
            <a:r>
              <a:rPr lang="ru-RU" sz="1900" dirty="0" err="1">
                <a:latin typeface="+mj-lt"/>
              </a:rPr>
              <a:t>воробьин</a:t>
            </a:r>
            <a:r>
              <a:rPr lang="ru-RU" sz="1900" dirty="0">
                <a:latin typeface="+mj-lt"/>
              </a:rPr>
              <a:t>» (воробьиный); 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1900" dirty="0">
                <a:latin typeface="+mj-lt"/>
              </a:rPr>
              <a:t>Наращивание слов лишними буквами и слогами – «</a:t>
            </a:r>
            <a:r>
              <a:rPr lang="ru-RU" sz="1900" dirty="0" err="1">
                <a:latin typeface="+mj-lt"/>
              </a:rPr>
              <a:t>корабаль</a:t>
            </a:r>
            <a:r>
              <a:rPr lang="ru-RU" sz="1900" dirty="0">
                <a:latin typeface="+mj-lt"/>
              </a:rPr>
              <a:t>» (корабль), «</a:t>
            </a:r>
            <a:r>
              <a:rPr lang="ru-RU" sz="1900" dirty="0" err="1">
                <a:latin typeface="+mj-lt"/>
              </a:rPr>
              <a:t>лопапата</a:t>
            </a:r>
            <a:r>
              <a:rPr lang="ru-RU" sz="1900" dirty="0">
                <a:latin typeface="+mj-lt"/>
              </a:rPr>
              <a:t>» (лопата); искажение слова – «</a:t>
            </a:r>
            <a:r>
              <a:rPr lang="ru-RU" sz="1900" dirty="0" err="1">
                <a:latin typeface="+mj-lt"/>
              </a:rPr>
              <a:t>алалаш</a:t>
            </a:r>
            <a:r>
              <a:rPr lang="ru-RU" sz="1900" dirty="0">
                <a:latin typeface="+mj-lt"/>
              </a:rPr>
              <a:t>» (лаваш), «</a:t>
            </a:r>
            <a:r>
              <a:rPr lang="ru-RU" sz="1900" dirty="0" err="1">
                <a:latin typeface="+mj-lt"/>
              </a:rPr>
              <a:t>пакельки</a:t>
            </a:r>
            <a:r>
              <a:rPr lang="ru-RU" sz="1900" dirty="0">
                <a:latin typeface="+mj-lt"/>
              </a:rPr>
              <a:t>» (капельки);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1900" dirty="0">
                <a:latin typeface="+mj-lt"/>
              </a:rPr>
              <a:t>Слитное написание слов и их произвольное деление – «рас   сказал(рассказал), «</a:t>
            </a:r>
            <a:r>
              <a:rPr lang="ru-RU" sz="1900" dirty="0" err="1">
                <a:latin typeface="+mj-lt"/>
              </a:rPr>
              <a:t>виситнастене</a:t>
            </a:r>
            <a:r>
              <a:rPr lang="ru-RU" sz="1900" dirty="0">
                <a:latin typeface="+mj-lt"/>
              </a:rPr>
              <a:t>» (висит на стене); 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1900" dirty="0">
                <a:latin typeface="+mj-lt"/>
              </a:rPr>
              <a:t>Неумение определить границы предложения в тексте, слитное написание предложений.</a:t>
            </a:r>
          </a:p>
        </p:txBody>
      </p:sp>
      <p:pic>
        <p:nvPicPr>
          <p:cNvPr id="10" name="Рисунок 9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99340" y="2018320"/>
            <a:ext cx="5174220" cy="330109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Рукописный ввод 10"/>
              <p14:cNvContentPartPr/>
              <p14:nvPr/>
            </p14:nvContentPartPr>
            <p14:xfrm>
              <a:off x="2279520" y="2197080"/>
              <a:ext cx="178200" cy="38520"/>
            </p14:xfrm>
          </p:contentPart>
        </mc:Choice>
        <mc:Fallback xmlns="">
          <p:pic>
            <p:nvPicPr>
              <p:cNvPr id="11" name="Рукописный ввод 10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63680" y="2133720"/>
                <a:ext cx="20988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" name="Рукописный ввод 11"/>
              <p14:cNvContentPartPr/>
              <p14:nvPr/>
            </p14:nvContentPartPr>
            <p14:xfrm>
              <a:off x="2260440" y="2273400"/>
              <a:ext cx="216360" cy="57240"/>
            </p14:xfrm>
          </p:contentPart>
        </mc:Choice>
        <mc:Fallback xmlns="">
          <p:pic>
            <p:nvPicPr>
              <p:cNvPr id="12" name="Рукописный ввод 1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244600" y="2209680"/>
                <a:ext cx="248040" cy="18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3" name="Рукописный ввод 12"/>
              <p14:cNvContentPartPr/>
              <p14:nvPr/>
            </p14:nvContentPartPr>
            <p14:xfrm>
              <a:off x="971640" y="2679840"/>
              <a:ext cx="209880" cy="38160"/>
            </p14:xfrm>
          </p:contentPart>
        </mc:Choice>
        <mc:Fallback xmlns="">
          <p:pic>
            <p:nvPicPr>
              <p:cNvPr id="13" name="Рукописный ввод 12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55800" y="2616120"/>
                <a:ext cx="24156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4" name="Рукописный ввод 13"/>
              <p14:cNvContentPartPr/>
              <p14:nvPr/>
            </p14:nvContentPartPr>
            <p14:xfrm>
              <a:off x="1015920" y="2768760"/>
              <a:ext cx="101880" cy="360"/>
            </p14:xfrm>
          </p:contentPart>
        </mc:Choice>
        <mc:Fallback xmlns="">
          <p:pic>
            <p:nvPicPr>
              <p:cNvPr id="14" name="Рукописный ввод 13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00080" y="2705040"/>
                <a:ext cx="13392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5" name="Рукописный ввод 14"/>
              <p14:cNvContentPartPr/>
              <p14:nvPr/>
            </p14:nvContentPartPr>
            <p14:xfrm>
              <a:off x="4349880" y="3137040"/>
              <a:ext cx="235080" cy="32040"/>
            </p14:xfrm>
          </p:contentPart>
        </mc:Choice>
        <mc:Fallback xmlns="">
          <p:pic>
            <p:nvPicPr>
              <p:cNvPr id="15" name="Рукописный ввод 14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334040" y="3073320"/>
                <a:ext cx="26676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6" name="Рукописный ввод 15"/>
              <p14:cNvContentPartPr/>
              <p14:nvPr/>
            </p14:nvContentPartPr>
            <p14:xfrm>
              <a:off x="4324320" y="3257640"/>
              <a:ext cx="222480" cy="6480"/>
            </p14:xfrm>
          </p:contentPart>
        </mc:Choice>
        <mc:Fallback xmlns="">
          <p:pic>
            <p:nvPicPr>
              <p:cNvPr id="16" name="Рукописный ввод 15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308480" y="3193920"/>
                <a:ext cx="254520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7" name="Рукописный ввод 16"/>
              <p14:cNvContentPartPr/>
              <p14:nvPr/>
            </p14:nvContentPartPr>
            <p14:xfrm>
              <a:off x="1378080" y="2666880"/>
              <a:ext cx="209880" cy="32400"/>
            </p14:xfrm>
          </p:contentPart>
        </mc:Choice>
        <mc:Fallback xmlns="">
          <p:pic>
            <p:nvPicPr>
              <p:cNvPr id="17" name="Рукописный ввод 16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362240" y="2603520"/>
                <a:ext cx="24156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8" name="Рукописный ввод 17"/>
              <p14:cNvContentPartPr/>
              <p14:nvPr/>
            </p14:nvContentPartPr>
            <p14:xfrm>
              <a:off x="1378080" y="2844720"/>
              <a:ext cx="152640" cy="6840"/>
            </p14:xfrm>
          </p:contentPart>
        </mc:Choice>
        <mc:Fallback xmlns="">
          <p:pic>
            <p:nvPicPr>
              <p:cNvPr id="18" name="Рукописный ввод 17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362240" y="2781360"/>
                <a:ext cx="18432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9" name="Рукописный ввод 18"/>
              <p14:cNvContentPartPr/>
              <p14:nvPr/>
            </p14:nvContentPartPr>
            <p14:xfrm>
              <a:off x="2730600" y="3524400"/>
              <a:ext cx="298800" cy="32040"/>
            </p14:xfrm>
          </p:contentPart>
        </mc:Choice>
        <mc:Fallback xmlns="">
          <p:pic>
            <p:nvPicPr>
              <p:cNvPr id="19" name="Рукописный ввод 18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714760" y="3460680"/>
                <a:ext cx="33048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0" name="Рукописный ввод 19"/>
              <p14:cNvContentPartPr/>
              <p14:nvPr/>
            </p14:nvContentPartPr>
            <p14:xfrm>
              <a:off x="2685960" y="3670200"/>
              <a:ext cx="267120" cy="360"/>
            </p14:xfrm>
          </p:contentPart>
        </mc:Choice>
        <mc:Fallback xmlns="">
          <p:pic>
            <p:nvPicPr>
              <p:cNvPr id="20" name="Рукописный ввод 19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670120" y="3606840"/>
                <a:ext cx="29880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1" name="Рукописный ввод 20"/>
              <p14:cNvContentPartPr/>
              <p14:nvPr/>
            </p14:nvContentPartPr>
            <p14:xfrm>
              <a:off x="4146480" y="4070520"/>
              <a:ext cx="387720" cy="360"/>
            </p14:xfrm>
          </p:contentPart>
        </mc:Choice>
        <mc:Fallback xmlns="">
          <p:pic>
            <p:nvPicPr>
              <p:cNvPr id="21" name="Рукописный ввод 20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130640" y="4006800"/>
                <a:ext cx="41940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2" name="Рукописный ввод 21"/>
              <p14:cNvContentPartPr/>
              <p14:nvPr/>
            </p14:nvContentPartPr>
            <p14:xfrm>
              <a:off x="4127400" y="4140360"/>
              <a:ext cx="343440" cy="6480"/>
            </p14:xfrm>
          </p:contentPart>
        </mc:Choice>
        <mc:Fallback xmlns="">
          <p:pic>
            <p:nvPicPr>
              <p:cNvPr id="22" name="Рукописный ввод 21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111560" y="4076640"/>
                <a:ext cx="375120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3" name="Рукописный ввод 22"/>
              <p14:cNvContentPartPr/>
              <p14:nvPr/>
            </p14:nvContentPartPr>
            <p14:xfrm>
              <a:off x="2546280" y="4038480"/>
              <a:ext cx="248040" cy="38520"/>
            </p14:xfrm>
          </p:contentPart>
        </mc:Choice>
        <mc:Fallback xmlns="">
          <p:pic>
            <p:nvPicPr>
              <p:cNvPr id="23" name="Рукописный ввод 22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530440" y="3975120"/>
                <a:ext cx="27972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4" name="Рукописный ввод 23"/>
              <p14:cNvContentPartPr/>
              <p14:nvPr/>
            </p14:nvContentPartPr>
            <p14:xfrm>
              <a:off x="2552760" y="4152960"/>
              <a:ext cx="273240" cy="51120"/>
            </p14:xfrm>
          </p:contentPart>
        </mc:Choice>
        <mc:Fallback xmlns="">
          <p:pic>
            <p:nvPicPr>
              <p:cNvPr id="24" name="Рукописный ввод 23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536920" y="4089240"/>
                <a:ext cx="304920" cy="17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5" name="Рукописный ввод 24"/>
              <p14:cNvContentPartPr/>
              <p14:nvPr/>
            </p14:nvContentPartPr>
            <p14:xfrm>
              <a:off x="768240" y="3587760"/>
              <a:ext cx="317880" cy="57600"/>
            </p14:xfrm>
          </p:contentPart>
        </mc:Choice>
        <mc:Fallback xmlns="">
          <p:pic>
            <p:nvPicPr>
              <p:cNvPr id="25" name="Рукописный ввод 24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752400" y="3524400"/>
                <a:ext cx="349560" cy="18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6" name="Рукописный ввод 25"/>
              <p14:cNvContentPartPr/>
              <p14:nvPr/>
            </p14:nvContentPartPr>
            <p14:xfrm>
              <a:off x="762120" y="3701880"/>
              <a:ext cx="279720" cy="13320"/>
            </p14:xfrm>
          </p:contentPart>
        </mc:Choice>
        <mc:Fallback xmlns="">
          <p:pic>
            <p:nvPicPr>
              <p:cNvPr id="26" name="Рукописный ввод 25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46280" y="3638520"/>
                <a:ext cx="31140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7" name="Рукописный ввод 26"/>
              <p14:cNvContentPartPr/>
              <p14:nvPr/>
            </p14:nvContentPartPr>
            <p14:xfrm>
              <a:off x="1009800" y="3486240"/>
              <a:ext cx="159120" cy="360"/>
            </p14:xfrm>
          </p:contentPart>
        </mc:Choice>
        <mc:Fallback xmlns="">
          <p:pic>
            <p:nvPicPr>
              <p:cNvPr id="27" name="Рукописный ввод 26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993600" y="3422520"/>
                <a:ext cx="19116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8" name="Рукописный ввод 27"/>
              <p14:cNvContentPartPr/>
              <p14:nvPr/>
            </p14:nvContentPartPr>
            <p14:xfrm>
              <a:off x="1295280" y="3270240"/>
              <a:ext cx="209880" cy="32040"/>
            </p14:xfrm>
          </p:contentPart>
        </mc:Choice>
        <mc:Fallback xmlns="">
          <p:pic>
            <p:nvPicPr>
              <p:cNvPr id="28" name="Рукописный ввод 27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279440" y="3206880"/>
                <a:ext cx="24192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9" name="Рукописный ввод 28"/>
              <p14:cNvContentPartPr/>
              <p14:nvPr/>
            </p14:nvContentPartPr>
            <p14:xfrm>
              <a:off x="2432160" y="3282840"/>
              <a:ext cx="203400" cy="360"/>
            </p14:xfrm>
          </p:contentPart>
        </mc:Choice>
        <mc:Fallback xmlns="">
          <p:pic>
            <p:nvPicPr>
              <p:cNvPr id="29" name="Рукописный ввод 28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416320" y="3219480"/>
                <a:ext cx="23508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0" name="Рукописный ввод 29"/>
              <p14:cNvContentPartPr/>
              <p14:nvPr/>
            </p14:nvContentPartPr>
            <p14:xfrm>
              <a:off x="1555920" y="3759120"/>
              <a:ext cx="285840" cy="360"/>
            </p14:xfrm>
          </p:contentPart>
        </mc:Choice>
        <mc:Fallback xmlns="">
          <p:pic>
            <p:nvPicPr>
              <p:cNvPr id="30" name="Рукописный ввод 29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539720" y="3695760"/>
                <a:ext cx="31788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1" name="Рукописный ввод 30"/>
              <p14:cNvContentPartPr/>
              <p14:nvPr/>
            </p14:nvContentPartPr>
            <p14:xfrm>
              <a:off x="3632040" y="2857680"/>
              <a:ext cx="159120" cy="25560"/>
            </p14:xfrm>
          </p:contentPart>
        </mc:Choice>
        <mc:Fallback xmlns="">
          <p:pic>
            <p:nvPicPr>
              <p:cNvPr id="31" name="Рукописный ввод 30"/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616200" y="2793960"/>
                <a:ext cx="19116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2" name="Рукописный ввод 31"/>
              <p14:cNvContentPartPr/>
              <p14:nvPr/>
            </p14:nvContentPartPr>
            <p14:xfrm>
              <a:off x="4476600" y="4610160"/>
              <a:ext cx="400680" cy="19440"/>
            </p14:xfrm>
          </p:contentPart>
        </mc:Choice>
        <mc:Fallback xmlns="">
          <p:pic>
            <p:nvPicPr>
              <p:cNvPr id="32" name="Рукописный ввод 31"/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4460760" y="4546440"/>
                <a:ext cx="43236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3" name="Рукописный ввод 32"/>
              <p14:cNvContentPartPr/>
              <p14:nvPr/>
            </p14:nvContentPartPr>
            <p14:xfrm>
              <a:off x="3848040" y="4165560"/>
              <a:ext cx="209880" cy="45000"/>
            </p14:xfrm>
          </p:contentPart>
        </mc:Choice>
        <mc:Fallback xmlns="">
          <p:pic>
            <p:nvPicPr>
              <p:cNvPr id="33" name="Рукописный ввод 32"/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3832200" y="4102200"/>
                <a:ext cx="241560" cy="171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3019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4746" y="226177"/>
            <a:ext cx="9728200" cy="1280890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Рекомендации по их профилактике и коррекции: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2254" y="1624263"/>
            <a:ext cx="10317746" cy="4042611"/>
          </a:xfrm>
        </p:spPr>
        <p:txBody>
          <a:bodyPr>
            <a:normAutofit fontScale="92500"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+mj-lt"/>
              </a:rPr>
              <a:t>работать </a:t>
            </a:r>
            <a:r>
              <a:rPr lang="ru-RU" sz="2800" dirty="0">
                <a:solidFill>
                  <a:schemeClr val="tx1"/>
                </a:solidFill>
                <a:latin typeface="+mj-lt"/>
              </a:rPr>
              <a:t>над развитием звукового и слогового анализа (синтеза);</a:t>
            </a:r>
          </a:p>
          <a:p>
            <a:endParaRPr lang="ru-RU" sz="2800" dirty="0" smtClean="0">
              <a:solidFill>
                <a:schemeClr val="tx1"/>
              </a:solidFill>
              <a:latin typeface="+mj-lt"/>
            </a:endParaRPr>
          </a:p>
          <a:p>
            <a:r>
              <a:rPr lang="ru-RU" sz="2800" dirty="0" smtClean="0">
                <a:solidFill>
                  <a:schemeClr val="tx1"/>
                </a:solidFill>
                <a:latin typeface="+mj-lt"/>
              </a:rPr>
              <a:t>работать </a:t>
            </a:r>
            <a:r>
              <a:rPr lang="ru-RU" sz="2800" dirty="0">
                <a:solidFill>
                  <a:schemeClr val="tx1"/>
                </a:solidFill>
                <a:latin typeface="+mj-lt"/>
              </a:rPr>
              <a:t>над развитием анализа и синтеза предложений; </a:t>
            </a:r>
            <a:endParaRPr lang="ru-RU" sz="2800" dirty="0" smtClean="0">
              <a:solidFill>
                <a:schemeClr val="tx1"/>
              </a:solidFill>
              <a:latin typeface="+mj-lt"/>
            </a:endParaRPr>
          </a:p>
          <a:p>
            <a:endParaRPr lang="ru-RU" sz="2800" dirty="0" smtClean="0">
              <a:solidFill>
                <a:schemeClr val="tx1"/>
              </a:solidFill>
              <a:latin typeface="+mj-lt"/>
            </a:endParaRPr>
          </a:p>
          <a:p>
            <a:r>
              <a:rPr lang="ru-RU" sz="2800" dirty="0" smtClean="0">
                <a:solidFill>
                  <a:schemeClr val="tx1"/>
                </a:solidFill>
                <a:latin typeface="+mj-lt"/>
              </a:rPr>
              <a:t>развивать </a:t>
            </a:r>
            <a:r>
              <a:rPr lang="ru-RU" sz="2800" dirty="0">
                <a:solidFill>
                  <a:schemeClr val="tx1"/>
                </a:solidFill>
                <a:latin typeface="+mj-lt"/>
              </a:rPr>
              <a:t>способность концентрировать и сохранять </a:t>
            </a:r>
            <a:r>
              <a:rPr lang="ru-RU" sz="2800" dirty="0" smtClean="0">
                <a:solidFill>
                  <a:schemeClr val="tx1"/>
                </a:solidFill>
                <a:latin typeface="+mj-lt"/>
              </a:rPr>
              <a:t>внимание</a:t>
            </a:r>
            <a:r>
              <a:rPr lang="ru-RU" sz="2800" dirty="0">
                <a:solidFill>
                  <a:schemeClr val="tx1"/>
                </a:solidFill>
                <a:latin typeface="+mj-lt"/>
              </a:rPr>
              <a:t>;</a:t>
            </a:r>
          </a:p>
          <a:p>
            <a:endParaRPr lang="ru-RU" sz="2800" dirty="0" smtClean="0">
              <a:solidFill>
                <a:schemeClr val="tx1"/>
              </a:solidFill>
              <a:latin typeface="+mj-lt"/>
            </a:endParaRPr>
          </a:p>
          <a:p>
            <a:r>
              <a:rPr lang="ru-RU" sz="2800" dirty="0" smtClean="0">
                <a:solidFill>
                  <a:schemeClr val="tx1"/>
                </a:solidFill>
                <a:latin typeface="+mj-lt"/>
              </a:rPr>
              <a:t>формировать </a:t>
            </a:r>
            <a:r>
              <a:rPr lang="ru-RU" sz="2800" dirty="0">
                <a:solidFill>
                  <a:schemeClr val="tx1"/>
                </a:solidFill>
                <a:latin typeface="+mj-lt"/>
              </a:rPr>
              <a:t>умение одновременно выполнять несколько видов деятельности (слушать и рисовать).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КГАУ «Камчатский ЦППРиК»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806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1258" y="226177"/>
            <a:ext cx="8911687" cy="916823"/>
          </a:xfrm>
        </p:spPr>
        <p:txBody>
          <a:bodyPr/>
          <a:lstStyle/>
          <a:p>
            <a:pPr algn="ctr"/>
            <a:r>
              <a:rPr lang="ru-RU" dirty="0"/>
              <a:t>Примеры коррекционных упражнений: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7832" y="1275347"/>
            <a:ext cx="10493513" cy="45960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>
                <a:solidFill>
                  <a:schemeClr val="tx1"/>
                </a:solidFill>
                <a:latin typeface="+mj-lt"/>
              </a:rPr>
              <a:t>Формирование анализа и синтеза </a:t>
            </a:r>
            <a:r>
              <a:rPr lang="ru-RU" sz="2000" b="1" dirty="0" smtClean="0">
                <a:solidFill>
                  <a:schemeClr val="tx1"/>
                </a:solidFill>
                <a:latin typeface="+mj-lt"/>
              </a:rPr>
              <a:t>предложений: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+mj-lt"/>
              </a:rPr>
              <a:t>Составить 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графическую схему данного предложения.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+mj-lt"/>
              </a:rPr>
              <a:t>Определить 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место слов в предложении (какое по счёту указанное слово), показать цифру.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+mj-lt"/>
              </a:rPr>
              <a:t>Поднять 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цифру, соответствующую количеству слов предъявленного предложения.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+mj-lt"/>
              </a:rPr>
              <a:t>Игра </a:t>
            </a:r>
            <a:r>
              <a:rPr lang="ru-RU" sz="2000" i="1" dirty="0">
                <a:solidFill>
                  <a:schemeClr val="tx1"/>
                </a:solidFill>
                <a:latin typeface="+mj-lt"/>
              </a:rPr>
              <a:t>«Улитка», «Змейка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». Отделить слова друг от друга, обозначить границы предложений, записать предложения в тетрадь.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+mj-lt"/>
              </a:rPr>
              <a:t>Составить 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предложения по опорным словам, данным вразбивку.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+mj-lt"/>
              </a:rPr>
              <a:t>Составить 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предложения с ориентацией на координаты. Детям раздаются таблицы, называются координаты, на месте их пересечения выкладываются </a:t>
            </a:r>
            <a:r>
              <a:rPr lang="ru-RU" sz="2000" dirty="0" err="1" smtClean="0">
                <a:solidFill>
                  <a:schemeClr val="tx1"/>
                </a:solidFill>
                <a:latin typeface="+mj-lt"/>
              </a:rPr>
              <a:t>фишки,прочитываются</a:t>
            </a:r>
            <a:r>
              <a:rPr lang="ru-RU" sz="20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слова и составляются предложения.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КГАУ «Камчатский </a:t>
            </a:r>
            <a:r>
              <a:rPr lang="ru-RU" dirty="0" err="1" smtClean="0"/>
              <a:t>ЦППРиК</a:t>
            </a:r>
            <a:r>
              <a:rPr lang="ru-RU" dirty="0" smtClean="0"/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577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Примеры коррекционных упражнений: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2368" y="1167063"/>
            <a:ext cx="10288977" cy="508727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b="1" dirty="0">
                <a:solidFill>
                  <a:schemeClr val="tx1"/>
                </a:solidFill>
                <a:latin typeface="+mj-lt"/>
              </a:rPr>
              <a:t>Формирование слогового анализа и синтеза</a:t>
            </a:r>
            <a:r>
              <a:rPr lang="ru-RU" sz="2000" b="1" dirty="0" smtClean="0">
                <a:solidFill>
                  <a:schemeClr val="tx1"/>
                </a:solidFill>
                <a:latin typeface="+mj-lt"/>
              </a:rPr>
              <a:t>: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+mj-lt"/>
              </a:rPr>
              <a:t>Назвать 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гласные в слове.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+mj-lt"/>
              </a:rPr>
              <a:t>Выделить 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гласные звуки, найти соответствующие буквы.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+mj-lt"/>
              </a:rPr>
              <a:t>Назвать 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количество слогов в слове и поднять соответствующую цифру.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+mj-lt"/>
              </a:rPr>
              <a:t>Выделить 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ударный слог в слове.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+mj-lt"/>
              </a:rPr>
              <a:t>Составить 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слово из слогов.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+mj-lt"/>
              </a:rPr>
              <a:t>Составить 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новое слово, переставляя слоги.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+mj-lt"/>
              </a:rPr>
              <a:t>Составить 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новое слово, отбрасывая слог.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+mj-lt"/>
              </a:rPr>
              <a:t>Игра </a:t>
            </a:r>
            <a:r>
              <a:rPr lang="ru-RU" sz="2000" i="1" dirty="0">
                <a:solidFill>
                  <a:schemeClr val="tx1"/>
                </a:solidFill>
                <a:latin typeface="+mj-lt"/>
              </a:rPr>
              <a:t>«Найди все названия». 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Дети называют, кто изображён на  карточке, читают слова, которые внутри контура, дают обобщающее название и  выполняют задания (выписывают односложные, двусложные, трёхсложные слова; распределяют слова в столбики по количеству слогов).</a:t>
            </a:r>
          </a:p>
          <a:p>
            <a:pPr marL="0" indent="0">
              <a:buNone/>
            </a:pPr>
            <a:endParaRPr lang="ru-RU" sz="2000" dirty="0">
              <a:latin typeface="+mj-lt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КГАУ «Камчатский </a:t>
            </a:r>
            <a:r>
              <a:rPr lang="ru-RU" dirty="0" err="1"/>
              <a:t>ЦППРиК</a:t>
            </a:r>
            <a:r>
              <a:rPr lang="ru-RU" dirty="0"/>
              <a:t>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361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Примеры коррекционных упражнений: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4084" y="1189048"/>
            <a:ext cx="10684042" cy="506529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звукового анализа и </a:t>
            </a:r>
            <a:r>
              <a:rPr lang="ru-RU" sz="2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синтеза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Выделить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новый звук, предназначенный для изучения на занятии.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Перечислить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звуки в слове, последовательно называя их, составить звуковую схему фишками. Подсчитать количество звуков в слове.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Показать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цифрой количество звуков в словах.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Сопоставить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сравнить слова по звучанию и начертанию.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Выбрать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предложений (текста) слова с определённым количеством звуков.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Подобрать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слово с определённым количеством звуков.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</a:t>
            </a: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«Найди все названия».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выписывают слова с заданной буквой.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КГАУ «Камчатский </a:t>
            </a:r>
            <a:r>
              <a:rPr lang="ru-RU" dirty="0" err="1"/>
              <a:t>ЦППРиК</a:t>
            </a:r>
            <a:r>
              <a:rPr lang="ru-RU" dirty="0"/>
              <a:t>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175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Образцы упражнений: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3179" y="1305097"/>
            <a:ext cx="8398042" cy="4580313"/>
          </a:xfrm>
          <a:prstGeom prst="rect">
            <a:avLst/>
          </a:prstGeo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КГАУ «Камчатский ЦППРиК»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463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/>
              <a:t>Аграмматическая </a:t>
            </a:r>
            <a:r>
              <a:rPr lang="ru-RU" b="1" i="1" dirty="0" err="1"/>
              <a:t>дисграфия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6111" y="932581"/>
            <a:ext cx="10141980" cy="5252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alt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сформированность</a:t>
            </a: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грамматических систем словоизменения и </a:t>
            </a:r>
            <a:r>
              <a:rPr lang="ru-RU" alt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словообразования</a:t>
            </a:r>
            <a:endParaRPr lang="ru-RU" alt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КГАУ «Камчатский ЦППРиК»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9842" t="22516" r="4579" b="15168"/>
          <a:stretch/>
        </p:blipFill>
        <p:spPr>
          <a:xfrm>
            <a:off x="766262" y="1640434"/>
            <a:ext cx="5040000" cy="21368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t="16415"/>
          <a:stretch/>
        </p:blipFill>
        <p:spPr>
          <a:xfrm>
            <a:off x="766261" y="3909277"/>
            <a:ext cx="5040001" cy="252762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842000" y="1507067"/>
            <a:ext cx="6096000" cy="427809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1900" b="1" u="sng" dirty="0">
                <a:latin typeface="+mj-lt"/>
              </a:rPr>
              <a:t>Специфические ошибки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1900" dirty="0" smtClean="0">
                <a:latin typeface="+mj-lt"/>
              </a:rPr>
              <a:t>Неправильное </a:t>
            </a:r>
            <a:r>
              <a:rPr lang="ru-RU" sz="1900" dirty="0">
                <a:latin typeface="+mj-lt"/>
              </a:rPr>
              <a:t>употребление падежных окончаний, единственного и множественного числа – («</a:t>
            </a:r>
            <a:r>
              <a:rPr lang="ru-RU" sz="1900" dirty="0" err="1">
                <a:latin typeface="+mj-lt"/>
              </a:rPr>
              <a:t>деревы</a:t>
            </a:r>
            <a:r>
              <a:rPr lang="ru-RU" sz="1900" dirty="0">
                <a:latin typeface="+mj-lt"/>
              </a:rPr>
              <a:t>», «</a:t>
            </a:r>
            <a:r>
              <a:rPr lang="ru-RU" sz="1900" dirty="0" err="1">
                <a:latin typeface="+mj-lt"/>
              </a:rPr>
              <a:t>ручков</a:t>
            </a:r>
            <a:r>
              <a:rPr lang="ru-RU" sz="1900" dirty="0">
                <a:latin typeface="+mj-lt"/>
              </a:rPr>
              <a:t>»), «Саша и Лена собирает цветы»;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1900" dirty="0">
                <a:latin typeface="+mj-lt"/>
              </a:rPr>
              <a:t> Неправильное употребление прилагательных – «</a:t>
            </a:r>
            <a:r>
              <a:rPr lang="ru-RU" sz="1900" dirty="0" err="1">
                <a:latin typeface="+mj-lt"/>
              </a:rPr>
              <a:t>лисячий</a:t>
            </a:r>
            <a:r>
              <a:rPr lang="ru-RU" sz="1900" dirty="0">
                <a:latin typeface="+mj-lt"/>
              </a:rPr>
              <a:t> хвост», «</a:t>
            </a:r>
            <a:r>
              <a:rPr lang="ru-RU" sz="1900" dirty="0" err="1">
                <a:latin typeface="+mj-lt"/>
              </a:rPr>
              <a:t>медведевая</a:t>
            </a:r>
            <a:r>
              <a:rPr lang="ru-RU" sz="1900" dirty="0">
                <a:latin typeface="+mj-lt"/>
              </a:rPr>
              <a:t> берлога»; 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1900" dirty="0">
                <a:latin typeface="+mj-lt"/>
              </a:rPr>
              <a:t>Неправильное согласование различных частей речи в словосочетании, предложении – «У Тани красная платья»;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1900" dirty="0">
                <a:latin typeface="+mj-lt"/>
              </a:rPr>
              <a:t>Неправильное употребление предложно-падежных конструкций – «Собака вылезает с будки»; 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1900" dirty="0">
                <a:latin typeface="+mj-lt"/>
              </a:rPr>
              <a:t>Слитное написание предлогов и раздельное написание приставок – «</a:t>
            </a:r>
            <a:r>
              <a:rPr lang="ru-RU" sz="1900" dirty="0" err="1">
                <a:latin typeface="+mj-lt"/>
              </a:rPr>
              <a:t>вкармане</a:t>
            </a:r>
            <a:r>
              <a:rPr lang="ru-RU" sz="1900" dirty="0">
                <a:latin typeface="+mj-lt"/>
              </a:rPr>
              <a:t>», «при летели».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Рукописный ввод 9"/>
              <p14:cNvContentPartPr/>
              <p14:nvPr/>
            </p14:nvContentPartPr>
            <p14:xfrm>
              <a:off x="1905120" y="2000160"/>
              <a:ext cx="228960" cy="360"/>
            </p14:xfrm>
          </p:contentPart>
        </mc:Choice>
        <mc:Fallback xmlns="">
          <p:pic>
            <p:nvPicPr>
              <p:cNvPr id="10" name="Рукописный ввод 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89280" y="1936800"/>
                <a:ext cx="26064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Рукописный ввод 10"/>
              <p14:cNvContentPartPr/>
              <p14:nvPr/>
            </p14:nvContentPartPr>
            <p14:xfrm>
              <a:off x="3543120" y="1968480"/>
              <a:ext cx="317880" cy="19440"/>
            </p14:xfrm>
          </p:contentPart>
        </mc:Choice>
        <mc:Fallback xmlns="">
          <p:pic>
            <p:nvPicPr>
              <p:cNvPr id="11" name="Рукописный ввод 1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527280" y="1905120"/>
                <a:ext cx="34992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" name="Рукописный ввод 11"/>
              <p14:cNvContentPartPr/>
              <p14:nvPr/>
            </p14:nvContentPartPr>
            <p14:xfrm>
              <a:off x="4838760" y="2508120"/>
              <a:ext cx="381240" cy="114840"/>
            </p14:xfrm>
          </p:contentPart>
        </mc:Choice>
        <mc:Fallback xmlns="">
          <p:pic>
            <p:nvPicPr>
              <p:cNvPr id="12" name="Рукописный ввод 1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822920" y="2444760"/>
                <a:ext cx="412920" cy="24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" name="Рукописный ввод 12"/>
              <p14:cNvContentPartPr/>
              <p14:nvPr/>
            </p14:nvContentPartPr>
            <p14:xfrm>
              <a:off x="1130400" y="2914560"/>
              <a:ext cx="501840" cy="120960"/>
            </p14:xfrm>
          </p:contentPart>
        </mc:Choice>
        <mc:Fallback xmlns="">
          <p:pic>
            <p:nvPicPr>
              <p:cNvPr id="13" name="Рукописный ввод 1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114560" y="2851200"/>
                <a:ext cx="533520" cy="24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4" name="Рукописный ввод 13"/>
              <p14:cNvContentPartPr/>
              <p14:nvPr/>
            </p14:nvContentPartPr>
            <p14:xfrm>
              <a:off x="5143680" y="3098880"/>
              <a:ext cx="317520" cy="32040"/>
            </p14:xfrm>
          </p:contentPart>
        </mc:Choice>
        <mc:Fallback xmlns="">
          <p:pic>
            <p:nvPicPr>
              <p:cNvPr id="14" name="Рукописный ввод 13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127480" y="3035160"/>
                <a:ext cx="34992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5" name="Рукописный ввод 14"/>
              <p14:cNvContentPartPr/>
              <p14:nvPr/>
            </p14:nvContentPartPr>
            <p14:xfrm>
              <a:off x="4565520" y="4896000"/>
              <a:ext cx="533880" cy="25560"/>
            </p14:xfrm>
          </p:contentPart>
        </mc:Choice>
        <mc:Fallback xmlns="">
          <p:pic>
            <p:nvPicPr>
              <p:cNvPr id="15" name="Рукописный ввод 14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549680" y="4832280"/>
                <a:ext cx="56556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6" name="Рукописный ввод 15"/>
              <p14:cNvContentPartPr/>
              <p14:nvPr/>
            </p14:nvContentPartPr>
            <p14:xfrm>
              <a:off x="2508120" y="5365800"/>
              <a:ext cx="381600" cy="6480"/>
            </p14:xfrm>
          </p:contentPart>
        </mc:Choice>
        <mc:Fallback xmlns="">
          <p:pic>
            <p:nvPicPr>
              <p:cNvPr id="16" name="Рукописный ввод 15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492280" y="5302080"/>
                <a:ext cx="413280" cy="133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6982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52863" y="1540042"/>
            <a:ext cx="9338482" cy="39647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b="1" dirty="0" err="1">
                <a:latin typeface="+mj-lt"/>
              </a:rPr>
              <a:t>Дисграфия</a:t>
            </a:r>
            <a:r>
              <a:rPr lang="ru-RU" sz="4000" b="1" dirty="0">
                <a:latin typeface="+mj-lt"/>
              </a:rPr>
              <a:t> </a:t>
            </a:r>
            <a:r>
              <a:rPr lang="ru-RU" sz="4000" dirty="0">
                <a:latin typeface="+mj-lt"/>
              </a:rPr>
              <a:t>- многочисленные стойкие, повторяющиеся ошибки на письме, не связанные с незнанием грамматических правил.  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КГАУ «Камчатский ЦППРиК»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146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6748" y="226177"/>
            <a:ext cx="10246198" cy="1280890"/>
          </a:xfrm>
        </p:spPr>
        <p:txBody>
          <a:bodyPr/>
          <a:lstStyle/>
          <a:p>
            <a:pPr algn="ctr"/>
            <a:r>
              <a:rPr lang="ru-RU" dirty="0"/>
              <a:t>Рекомендации по их профилактике и коррекции: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67063" y="1507067"/>
            <a:ext cx="10024282" cy="3997755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богащение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уточнение словаря, накопление новых слов;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ктивизация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различных способов словообразования;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ормирование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структуры предложения; 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овершенствование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грамматического оформления связной речи.</a:t>
            </a:r>
          </a:p>
          <a:p>
            <a:pPr marL="0" indent="0" algn="ctr">
              <a:buNone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отрабатывая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материал, необходимо обучать детей правильно конструировать фразу,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строить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сложные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предложения;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уроках поощряются полные ответы на вопросы.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КГАУ «Камчатский ЦППРиК»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87754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Примеры коррекционных упражнений: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7674" y="1419727"/>
            <a:ext cx="10972800" cy="4834614"/>
          </a:xfrm>
        </p:spPr>
        <p:txBody>
          <a:bodyPr>
            <a:normAutofit lnSpcReduction="10000"/>
          </a:bodyPr>
          <a:lstStyle/>
          <a:p>
            <a:pPr marL="0" marR="344805" lvl="0" indent="0" fontAlgn="base">
              <a:lnSpc>
                <a:spcPct val="102000"/>
              </a:lnSpc>
              <a:spcAft>
                <a:spcPts val="825"/>
              </a:spcAft>
              <a:buClr>
                <a:srgbClr val="000000"/>
              </a:buClr>
              <a:buSzPts val="2000"/>
              <a:buNone/>
            </a:pPr>
            <a:r>
              <a:rPr lang="ru-RU" sz="20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Игра «</a:t>
            </a:r>
            <a:r>
              <a:rPr lang="ru-RU" sz="2000" b="1" i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Реши пример</a:t>
            </a:r>
            <a:r>
              <a:rPr lang="ru-RU" sz="20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 Уточняются знания о составе слова, раздаются карточки, из каждого слова нужно выделить определённую составную часть, если эта часть выделена верно, то получится новое слово.</a:t>
            </a:r>
          </a:p>
          <a:p>
            <a:pPr marL="0" marR="344805" lvl="0" indent="0" fontAlgn="base">
              <a:lnSpc>
                <a:spcPct val="102000"/>
              </a:lnSpc>
              <a:spcAft>
                <a:spcPts val="835"/>
              </a:spcAft>
              <a:buClr>
                <a:srgbClr val="000000"/>
              </a:buClr>
              <a:buSzPts val="2000"/>
              <a:buNone/>
            </a:pPr>
            <a:r>
              <a:rPr lang="ru-RU" sz="20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Игра </a:t>
            </a:r>
            <a:r>
              <a:rPr lang="ru-RU" sz="2000" i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000" b="1" i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Родственники</a:t>
            </a:r>
            <a:r>
              <a:rPr lang="ru-RU" sz="20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 Детям выдаётся карточка. Первое слово записано жирным шрифтом. Далее записаны родственные слова без пропусков. Нужно отделить слова друг от друга и записать в тетрадь. С заданными словами можно составить предложения.</a:t>
            </a:r>
          </a:p>
          <a:p>
            <a:pPr marL="0" marR="344805" lvl="0" indent="0" fontAlgn="base">
              <a:lnSpc>
                <a:spcPct val="102000"/>
              </a:lnSpc>
              <a:spcAft>
                <a:spcPts val="825"/>
              </a:spcAft>
              <a:buClr>
                <a:srgbClr val="000000"/>
              </a:buClr>
              <a:buSzPts val="2000"/>
              <a:buNone/>
            </a:pPr>
            <a:r>
              <a:rPr lang="ru-RU" sz="20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Игра </a:t>
            </a:r>
            <a:r>
              <a:rPr lang="ru-RU" sz="2000" i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000" b="1" i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Переделай ласковые названия на обычные</a:t>
            </a:r>
            <a:r>
              <a:rPr lang="ru-RU" sz="2000" i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 </a:t>
            </a:r>
            <a:r>
              <a:rPr lang="ru-RU" sz="20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Дети читают тексты (предложения) и находят слова в уменьшительно-ласкательной форме, выделяют их и меняют на обычную форму. </a:t>
            </a:r>
            <a:endParaRPr lang="ru-RU" sz="2000" dirty="0" smtClean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344805" lvl="0" indent="0" fontAlgn="base">
              <a:lnSpc>
                <a:spcPct val="102000"/>
              </a:lnSpc>
              <a:spcAft>
                <a:spcPts val="825"/>
              </a:spcAft>
              <a:buClr>
                <a:srgbClr val="000000"/>
              </a:buClr>
              <a:buSzPts val="2000"/>
              <a:buNone/>
            </a:pPr>
            <a:r>
              <a:rPr lang="ru-RU" sz="20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Игра </a:t>
            </a:r>
            <a:r>
              <a:rPr lang="ru-RU" sz="2000" i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000" b="1" i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Увеличь предложение</a:t>
            </a:r>
            <a:r>
              <a:rPr lang="ru-RU" sz="2000" i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 </a:t>
            </a:r>
            <a:r>
              <a:rPr lang="ru-RU" sz="20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Дети читают текст, обращают внимание на общее количество слов (оно указано в скобках). Предлагается увеличить текст, распространив каждое предложение словами, относящимися к разным частям речи. Каждое предложение должно быть увеличено хотя бы на одно слово.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КГАУ «Камчатский ЦППРиК»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35556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Образцы упражнений:</a:t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04674" y="1727200"/>
            <a:ext cx="6659001" cy="3778250"/>
          </a:xfrm>
          <a:prstGeom prst="rect">
            <a:avLst/>
          </a:prstGeo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КГАУ «Камчатский ЦППРиК»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352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8484" y="226177"/>
            <a:ext cx="9584461" cy="940886"/>
          </a:xfrm>
        </p:spPr>
        <p:txBody>
          <a:bodyPr/>
          <a:lstStyle/>
          <a:p>
            <a:pPr algn="ctr"/>
            <a:r>
              <a:rPr lang="ru-RU" dirty="0"/>
              <a:t>Оптическая </a:t>
            </a:r>
            <a:r>
              <a:rPr lang="ru-RU" dirty="0" err="1"/>
              <a:t>дисграфия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3177" y="933651"/>
            <a:ext cx="10912642" cy="65448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  <a:latin typeface="+mj-lt"/>
              </a:rPr>
              <a:t>С</a:t>
            </a:r>
            <a:r>
              <a:rPr lang="ru-RU" sz="2000" dirty="0" smtClean="0">
                <a:solidFill>
                  <a:schemeClr val="tx1"/>
                </a:solidFill>
                <a:latin typeface="+mj-lt"/>
              </a:rPr>
              <a:t>вязана 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с недоразвитием зрительного </a:t>
            </a:r>
            <a:r>
              <a:rPr lang="ru-RU" sz="2000" dirty="0" err="1">
                <a:solidFill>
                  <a:schemeClr val="tx1"/>
                </a:solidFill>
                <a:latin typeface="+mj-lt"/>
              </a:rPr>
              <a:t>гнозиса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, анализа и синтеза, пространственных представлений и проявляется в заменах и искажениях букв на </a:t>
            </a:r>
            <a:r>
              <a:rPr lang="ru-RU" sz="2000" dirty="0" smtClean="0">
                <a:solidFill>
                  <a:schemeClr val="tx1"/>
                </a:solidFill>
                <a:latin typeface="+mj-lt"/>
              </a:rPr>
              <a:t>письме.</a:t>
            </a:r>
            <a:endParaRPr lang="ru-RU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КГАУ «Камчатский ЦППРиК»</a:t>
            </a:r>
            <a:endParaRPr lang="ru-RU" dirty="0"/>
          </a:p>
        </p:txBody>
      </p:sp>
      <p:pic>
        <p:nvPicPr>
          <p:cNvPr id="5" name="Рисунок 4"/>
          <p:cNvPicPr>
            <a:picLocks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14" t="21717" r="3036" b="25752"/>
          <a:stretch/>
        </p:blipFill>
        <p:spPr>
          <a:xfrm>
            <a:off x="948117" y="2683059"/>
            <a:ext cx="5040000" cy="2880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988117" y="1620200"/>
            <a:ext cx="6096000" cy="48167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900" b="1" u="sng" dirty="0" smtClean="0">
                <a:latin typeface="+mj-lt"/>
              </a:rPr>
              <a:t>Специфические ошибки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1900" dirty="0" smtClean="0">
                <a:latin typeface="+mj-lt"/>
              </a:rPr>
              <a:t> </a:t>
            </a:r>
            <a:r>
              <a:rPr lang="ru-RU" sz="1900" dirty="0">
                <a:latin typeface="+mj-lt"/>
              </a:rPr>
              <a:t>Искажённое воспроизведение букв на письме:  </a:t>
            </a:r>
          </a:p>
          <a:p>
            <a:pPr indent="539750">
              <a:spcBef>
                <a:spcPts val="600"/>
              </a:spcBef>
            </a:pPr>
            <a:r>
              <a:rPr lang="ru-RU" sz="1900" dirty="0">
                <a:latin typeface="+mj-lt"/>
              </a:rPr>
              <a:t>зеркальное написание букв; </a:t>
            </a:r>
          </a:p>
          <a:p>
            <a:pPr indent="539750">
              <a:spcBef>
                <a:spcPts val="600"/>
              </a:spcBef>
            </a:pPr>
            <a:r>
              <a:rPr lang="ru-RU" sz="1900" dirty="0" err="1">
                <a:latin typeface="+mj-lt"/>
              </a:rPr>
              <a:t>недописывание</a:t>
            </a:r>
            <a:r>
              <a:rPr lang="ru-RU" sz="1900" dirty="0">
                <a:latin typeface="+mj-lt"/>
              </a:rPr>
              <a:t> элементов; </a:t>
            </a:r>
          </a:p>
          <a:p>
            <a:pPr indent="539750">
              <a:spcBef>
                <a:spcPts val="600"/>
              </a:spcBef>
            </a:pPr>
            <a:r>
              <a:rPr lang="ru-RU" sz="1900" dirty="0">
                <a:latin typeface="+mj-lt"/>
              </a:rPr>
              <a:t>написание лишних элементов.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1900" dirty="0" smtClean="0">
                <a:latin typeface="+mj-lt"/>
              </a:rPr>
              <a:t>Смешения </a:t>
            </a:r>
            <a:r>
              <a:rPr lang="ru-RU" sz="1900" dirty="0">
                <a:latin typeface="+mj-lt"/>
              </a:rPr>
              <a:t>графически сходных рукописных букв:</a:t>
            </a:r>
          </a:p>
          <a:p>
            <a:pPr indent="539750">
              <a:spcBef>
                <a:spcPts val="600"/>
              </a:spcBef>
            </a:pPr>
            <a:r>
              <a:rPr lang="ru-RU" sz="1900" dirty="0">
                <a:latin typeface="+mj-lt"/>
              </a:rPr>
              <a:t>б-д – «</a:t>
            </a:r>
            <a:r>
              <a:rPr lang="ru-RU" sz="1900" dirty="0" err="1">
                <a:latin typeface="+mj-lt"/>
              </a:rPr>
              <a:t>людит</a:t>
            </a:r>
            <a:r>
              <a:rPr lang="ru-RU" sz="1900" dirty="0">
                <a:latin typeface="+mj-lt"/>
              </a:rPr>
              <a:t>»</a:t>
            </a:r>
          </a:p>
          <a:p>
            <a:pPr indent="539750">
              <a:spcBef>
                <a:spcPts val="600"/>
              </a:spcBef>
            </a:pPr>
            <a:r>
              <a:rPr lang="ru-RU" sz="1900" dirty="0">
                <a:latin typeface="+mj-lt"/>
              </a:rPr>
              <a:t>в-д – «</a:t>
            </a:r>
            <a:r>
              <a:rPr lang="ru-RU" sz="1900" dirty="0" err="1">
                <a:latin typeface="+mj-lt"/>
              </a:rPr>
              <a:t>содёнок</a:t>
            </a:r>
            <a:r>
              <a:rPr lang="ru-RU" sz="1900" dirty="0">
                <a:latin typeface="+mj-lt"/>
              </a:rPr>
              <a:t>»</a:t>
            </a:r>
          </a:p>
          <a:p>
            <a:pPr indent="539750">
              <a:spcBef>
                <a:spcPts val="600"/>
              </a:spcBef>
            </a:pPr>
            <a:r>
              <a:rPr lang="ru-RU" sz="1900" dirty="0">
                <a:latin typeface="+mj-lt"/>
              </a:rPr>
              <a:t>т-ш – «</a:t>
            </a:r>
            <a:r>
              <a:rPr lang="ru-RU" sz="1900" dirty="0" err="1">
                <a:latin typeface="+mj-lt"/>
              </a:rPr>
              <a:t>котка</a:t>
            </a:r>
            <a:r>
              <a:rPr lang="ru-RU" sz="1900" dirty="0">
                <a:latin typeface="+mj-lt"/>
              </a:rPr>
              <a:t>»</a:t>
            </a:r>
          </a:p>
          <a:p>
            <a:pPr indent="539750">
              <a:spcBef>
                <a:spcPts val="600"/>
              </a:spcBef>
            </a:pPr>
            <a:r>
              <a:rPr lang="ru-RU" sz="1900" dirty="0">
                <a:latin typeface="+mj-lt"/>
              </a:rPr>
              <a:t>п-т – «</a:t>
            </a:r>
            <a:r>
              <a:rPr lang="ru-RU" sz="1900" dirty="0" err="1">
                <a:latin typeface="+mj-lt"/>
              </a:rPr>
              <a:t>стасли</a:t>
            </a:r>
            <a:r>
              <a:rPr lang="ru-RU" sz="1900" dirty="0">
                <a:latin typeface="+mj-lt"/>
              </a:rPr>
              <a:t>»</a:t>
            </a:r>
          </a:p>
          <a:p>
            <a:pPr indent="539750">
              <a:spcBef>
                <a:spcPts val="600"/>
              </a:spcBef>
            </a:pPr>
            <a:r>
              <a:rPr lang="ru-RU" sz="1900" dirty="0">
                <a:latin typeface="+mj-lt"/>
              </a:rPr>
              <a:t>х-ж – «</a:t>
            </a:r>
            <a:r>
              <a:rPr lang="ru-RU" sz="1900" dirty="0" err="1">
                <a:latin typeface="+mj-lt"/>
              </a:rPr>
              <a:t>вехливый</a:t>
            </a:r>
            <a:r>
              <a:rPr lang="ru-RU" sz="1900" dirty="0">
                <a:latin typeface="+mj-lt"/>
              </a:rPr>
              <a:t>»</a:t>
            </a:r>
          </a:p>
          <a:p>
            <a:pPr indent="539750">
              <a:spcBef>
                <a:spcPts val="600"/>
              </a:spcBef>
            </a:pPr>
            <a:r>
              <a:rPr lang="ru-RU" sz="1900" dirty="0">
                <a:latin typeface="+mj-lt"/>
              </a:rPr>
              <a:t>о-а – «</a:t>
            </a:r>
            <a:r>
              <a:rPr lang="ru-RU" sz="1900" dirty="0" err="1">
                <a:latin typeface="+mj-lt"/>
              </a:rPr>
              <a:t>бонт</a:t>
            </a:r>
            <a:r>
              <a:rPr lang="ru-RU" sz="1900" dirty="0">
                <a:latin typeface="+mj-lt"/>
              </a:rPr>
              <a:t>»</a:t>
            </a:r>
          </a:p>
          <a:p>
            <a:pPr indent="539750">
              <a:spcBef>
                <a:spcPts val="600"/>
              </a:spcBef>
            </a:pPr>
            <a:r>
              <a:rPr lang="ru-RU" sz="1900" dirty="0">
                <a:latin typeface="+mj-lt"/>
              </a:rPr>
              <a:t>и-у – «</a:t>
            </a:r>
            <a:r>
              <a:rPr lang="ru-RU" sz="1900" dirty="0" err="1">
                <a:latin typeface="+mj-lt"/>
              </a:rPr>
              <a:t>прурода</a:t>
            </a:r>
            <a:r>
              <a:rPr lang="ru-RU" sz="1900" dirty="0">
                <a:latin typeface="+mj-lt"/>
              </a:rPr>
              <a:t>»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Рукописный ввод 6"/>
              <p14:cNvContentPartPr/>
              <p14:nvPr/>
            </p14:nvContentPartPr>
            <p14:xfrm>
              <a:off x="2038320" y="3803760"/>
              <a:ext cx="165600" cy="114480"/>
            </p14:xfrm>
          </p:contentPart>
        </mc:Choice>
        <mc:Fallback xmlns="">
          <p:pic>
            <p:nvPicPr>
              <p:cNvPr id="7" name="Рукописный ввод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22480" y="3740040"/>
                <a:ext cx="197280" cy="24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Рукописный ввод 7"/>
              <p14:cNvContentPartPr/>
              <p14:nvPr/>
            </p14:nvContentPartPr>
            <p14:xfrm>
              <a:off x="1257120" y="4070520"/>
              <a:ext cx="280080" cy="247680"/>
            </p14:xfrm>
          </p:contentPart>
        </mc:Choice>
        <mc:Fallback xmlns="">
          <p:pic>
            <p:nvPicPr>
              <p:cNvPr id="8" name="Рукописный ввод 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41280" y="4006800"/>
                <a:ext cx="311760" cy="37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Рукописный ввод 8"/>
              <p14:cNvContentPartPr/>
              <p14:nvPr/>
            </p14:nvContentPartPr>
            <p14:xfrm>
              <a:off x="1289160" y="4006800"/>
              <a:ext cx="273240" cy="241560"/>
            </p14:xfrm>
          </p:contentPart>
        </mc:Choice>
        <mc:Fallback xmlns="">
          <p:pic>
            <p:nvPicPr>
              <p:cNvPr id="9" name="Рукописный ввод 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273320" y="3943440"/>
                <a:ext cx="304920" cy="36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Рукописный ввод 9"/>
              <p14:cNvContentPartPr/>
              <p14:nvPr/>
            </p14:nvContentPartPr>
            <p14:xfrm>
              <a:off x="5410080" y="4241880"/>
              <a:ext cx="120960" cy="25560"/>
            </p14:xfrm>
          </p:contentPart>
        </mc:Choice>
        <mc:Fallback xmlns="">
          <p:pic>
            <p:nvPicPr>
              <p:cNvPr id="10" name="Рукописный ввод 9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394240" y="4178160"/>
                <a:ext cx="15300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Рукописный ввод 10"/>
              <p14:cNvContentPartPr/>
              <p14:nvPr/>
            </p14:nvContentPartPr>
            <p14:xfrm>
              <a:off x="5454720" y="4152960"/>
              <a:ext cx="44640" cy="6480"/>
            </p14:xfrm>
          </p:contentPart>
        </mc:Choice>
        <mc:Fallback xmlns="">
          <p:pic>
            <p:nvPicPr>
              <p:cNvPr id="11" name="Рукописный ввод 10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438880" y="4089240"/>
                <a:ext cx="76320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2" name="Рукописный ввод 11"/>
              <p14:cNvContentPartPr/>
              <p14:nvPr/>
            </p14:nvContentPartPr>
            <p14:xfrm>
              <a:off x="1542960" y="4273560"/>
              <a:ext cx="387720" cy="25920"/>
            </p14:xfrm>
          </p:contentPart>
        </mc:Choice>
        <mc:Fallback xmlns="">
          <p:pic>
            <p:nvPicPr>
              <p:cNvPr id="12" name="Рукописный ввод 11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527120" y="4210200"/>
                <a:ext cx="41940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3" name="Рукописный ввод 12"/>
              <p14:cNvContentPartPr/>
              <p14:nvPr/>
            </p14:nvContentPartPr>
            <p14:xfrm>
              <a:off x="2298600" y="4648320"/>
              <a:ext cx="267120" cy="6480"/>
            </p14:xfrm>
          </p:contentPart>
        </mc:Choice>
        <mc:Fallback xmlns="">
          <p:pic>
            <p:nvPicPr>
              <p:cNvPr id="13" name="Рукописный ввод 12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282760" y="4584600"/>
                <a:ext cx="298800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4" name="Рукописный ввод 13"/>
              <p14:cNvContentPartPr/>
              <p14:nvPr/>
            </p14:nvContentPartPr>
            <p14:xfrm>
              <a:off x="2330280" y="4578480"/>
              <a:ext cx="228960" cy="360"/>
            </p14:xfrm>
          </p:contentPart>
        </mc:Choice>
        <mc:Fallback xmlns="">
          <p:pic>
            <p:nvPicPr>
              <p:cNvPr id="14" name="Рукописный ввод 13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314440" y="4514760"/>
                <a:ext cx="26100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5" name="Рукописный ввод 14"/>
              <p14:cNvContentPartPr/>
              <p14:nvPr/>
            </p14:nvContentPartPr>
            <p14:xfrm>
              <a:off x="3632040" y="4641840"/>
              <a:ext cx="222840" cy="38520"/>
            </p14:xfrm>
          </p:contentPart>
        </mc:Choice>
        <mc:Fallback xmlns="">
          <p:pic>
            <p:nvPicPr>
              <p:cNvPr id="15" name="Рукописный ввод 14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616200" y="4578480"/>
                <a:ext cx="25452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6" name="Рукописный ввод 15"/>
              <p14:cNvContentPartPr/>
              <p14:nvPr/>
            </p14:nvContentPartPr>
            <p14:xfrm>
              <a:off x="5124600" y="4502160"/>
              <a:ext cx="133560" cy="25920"/>
            </p14:xfrm>
          </p:contentPart>
        </mc:Choice>
        <mc:Fallback xmlns="">
          <p:pic>
            <p:nvPicPr>
              <p:cNvPr id="16" name="Рукописный ввод 15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108400" y="4438800"/>
                <a:ext cx="16560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7" name="Рукописный ввод 16"/>
              <p14:cNvContentPartPr/>
              <p14:nvPr/>
            </p14:nvContentPartPr>
            <p14:xfrm>
              <a:off x="5086440" y="4635360"/>
              <a:ext cx="178200" cy="6840"/>
            </p14:xfrm>
          </p:contentPart>
        </mc:Choice>
        <mc:Fallback xmlns="">
          <p:pic>
            <p:nvPicPr>
              <p:cNvPr id="17" name="Рукописный ввод 16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070600" y="4572000"/>
                <a:ext cx="20988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8" name="Рукописный ввод 17"/>
              <p14:cNvContentPartPr/>
              <p14:nvPr/>
            </p14:nvContentPartPr>
            <p14:xfrm>
              <a:off x="5060880" y="4730760"/>
              <a:ext cx="216360" cy="19440"/>
            </p14:xfrm>
          </p:contentPart>
        </mc:Choice>
        <mc:Fallback xmlns="">
          <p:pic>
            <p:nvPicPr>
              <p:cNvPr id="18" name="Рукописный ввод 17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045040" y="4667400"/>
                <a:ext cx="24804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9" name="Рукописный ввод 18"/>
              <p14:cNvContentPartPr/>
              <p14:nvPr/>
            </p14:nvContentPartPr>
            <p14:xfrm>
              <a:off x="1162080" y="4959360"/>
              <a:ext cx="209880" cy="6840"/>
            </p14:xfrm>
          </p:contentPart>
        </mc:Choice>
        <mc:Fallback xmlns="">
          <p:pic>
            <p:nvPicPr>
              <p:cNvPr id="19" name="Рукописный ввод 18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146240" y="4896000"/>
                <a:ext cx="24156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0" name="Рукописный ввод 19"/>
              <p14:cNvContentPartPr/>
              <p14:nvPr/>
            </p14:nvContentPartPr>
            <p14:xfrm>
              <a:off x="1085760" y="5073480"/>
              <a:ext cx="305280" cy="6840"/>
            </p14:xfrm>
          </p:contentPart>
        </mc:Choice>
        <mc:Fallback xmlns="">
          <p:pic>
            <p:nvPicPr>
              <p:cNvPr id="20" name="Рукописный ввод 19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069920" y="5010120"/>
                <a:ext cx="336960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1" name="Рукописный ввод 20"/>
              <p14:cNvContentPartPr/>
              <p14:nvPr/>
            </p14:nvContentPartPr>
            <p14:xfrm>
              <a:off x="1193760" y="5194440"/>
              <a:ext cx="178200" cy="360"/>
            </p14:xfrm>
          </p:contentPart>
        </mc:Choice>
        <mc:Fallback xmlns="">
          <p:pic>
            <p:nvPicPr>
              <p:cNvPr id="21" name="Рукописный ввод 20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177920" y="5130720"/>
                <a:ext cx="20988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2" name="Рукописный ввод 21"/>
              <p14:cNvContentPartPr/>
              <p14:nvPr/>
            </p14:nvContentPartPr>
            <p14:xfrm>
              <a:off x="1644480" y="4952880"/>
              <a:ext cx="273600" cy="13320"/>
            </p14:xfrm>
          </p:contentPart>
        </mc:Choice>
        <mc:Fallback xmlns="">
          <p:pic>
            <p:nvPicPr>
              <p:cNvPr id="22" name="Рукописный ввод 21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628640" y="4889520"/>
                <a:ext cx="30528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3" name="Рукописный ввод 22"/>
              <p14:cNvContentPartPr/>
              <p14:nvPr/>
            </p14:nvContentPartPr>
            <p14:xfrm>
              <a:off x="1631880" y="5054760"/>
              <a:ext cx="241560" cy="360"/>
            </p14:xfrm>
          </p:contentPart>
        </mc:Choice>
        <mc:Fallback xmlns="">
          <p:pic>
            <p:nvPicPr>
              <p:cNvPr id="23" name="Рукописный ввод 22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616040" y="4991040"/>
                <a:ext cx="27360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4" name="Рукописный ввод 23"/>
              <p14:cNvContentPartPr/>
              <p14:nvPr/>
            </p14:nvContentPartPr>
            <p14:xfrm>
              <a:off x="3486240" y="5022720"/>
              <a:ext cx="304920" cy="32400"/>
            </p14:xfrm>
          </p:contentPart>
        </mc:Choice>
        <mc:Fallback xmlns="">
          <p:pic>
            <p:nvPicPr>
              <p:cNvPr id="24" name="Рукописный ввод 23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470400" y="4959360"/>
                <a:ext cx="33696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5" name="Рукописный ввод 24"/>
              <p14:cNvContentPartPr/>
              <p14:nvPr/>
            </p14:nvContentPartPr>
            <p14:xfrm>
              <a:off x="3505320" y="5111640"/>
              <a:ext cx="235080" cy="13320"/>
            </p14:xfrm>
          </p:contentPart>
        </mc:Choice>
        <mc:Fallback xmlns="">
          <p:pic>
            <p:nvPicPr>
              <p:cNvPr id="25" name="Рукописный ввод 24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489480" y="5048280"/>
                <a:ext cx="26676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6" name="Рукописный ввод 25"/>
              <p14:cNvContentPartPr/>
              <p14:nvPr/>
            </p14:nvContentPartPr>
            <p14:xfrm>
              <a:off x="4025880" y="5041800"/>
              <a:ext cx="165600" cy="25920"/>
            </p14:xfrm>
          </p:contentPart>
        </mc:Choice>
        <mc:Fallback xmlns="">
          <p:pic>
            <p:nvPicPr>
              <p:cNvPr id="26" name="Рукописный ввод 25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010040" y="4978440"/>
                <a:ext cx="19728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7" name="Рукописный ввод 26"/>
              <p14:cNvContentPartPr/>
              <p14:nvPr/>
            </p14:nvContentPartPr>
            <p14:xfrm>
              <a:off x="4032360" y="5162400"/>
              <a:ext cx="152640" cy="6840"/>
            </p14:xfrm>
          </p:contentPart>
        </mc:Choice>
        <mc:Fallback xmlns="">
          <p:pic>
            <p:nvPicPr>
              <p:cNvPr id="27" name="Рукописный ввод 26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016520" y="5099040"/>
                <a:ext cx="18432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8" name="Рукописный ввод 27"/>
              <p14:cNvContentPartPr/>
              <p14:nvPr/>
            </p14:nvContentPartPr>
            <p14:xfrm>
              <a:off x="4038480" y="5270400"/>
              <a:ext cx="191160" cy="6840"/>
            </p14:xfrm>
          </p:contentPart>
        </mc:Choice>
        <mc:Fallback xmlns="">
          <p:pic>
            <p:nvPicPr>
              <p:cNvPr id="28" name="Рукописный ввод 27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022640" y="5207040"/>
                <a:ext cx="222840" cy="133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7534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2548" y="226177"/>
            <a:ext cx="9560398" cy="1280890"/>
          </a:xfrm>
        </p:spPr>
        <p:txBody>
          <a:bodyPr/>
          <a:lstStyle/>
          <a:p>
            <a:pPr algn="ctr"/>
            <a:r>
              <a:rPr lang="ru-RU" dirty="0"/>
              <a:t>Рекомендации </a:t>
            </a:r>
            <a:r>
              <a:rPr lang="ru-RU" dirty="0" smtClean="0"/>
              <a:t>по профилактике </a:t>
            </a:r>
            <a:r>
              <a:rPr lang="ru-RU" dirty="0"/>
              <a:t>и коррекции: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9411" y="1727200"/>
            <a:ext cx="9891934" cy="3777622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+mj-lt"/>
              </a:rPr>
              <a:t>развивать 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пространственные представления;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+mj-lt"/>
              </a:rPr>
              <a:t>развивать 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зрительное восприятие; </a:t>
            </a:r>
            <a:endParaRPr lang="ru-RU" sz="2000" dirty="0" smtClean="0">
              <a:solidFill>
                <a:schemeClr val="tx1"/>
              </a:solidFill>
              <a:latin typeface="+mj-lt"/>
            </a:endParaRPr>
          </a:p>
          <a:p>
            <a:r>
              <a:rPr lang="ru-RU" sz="2000" dirty="0" smtClean="0">
                <a:solidFill>
                  <a:schemeClr val="tx1"/>
                </a:solidFill>
                <a:latin typeface="+mj-lt"/>
              </a:rPr>
              <a:t>развивать 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оптико-пространственные представления;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+mj-lt"/>
              </a:rPr>
              <a:t>совершенствовать 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графо-моторные навыки;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+mj-lt"/>
              </a:rPr>
              <a:t>обучать 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навыку самоконтроля; </a:t>
            </a:r>
            <a:endParaRPr lang="ru-RU" sz="2000" dirty="0" smtClean="0">
              <a:solidFill>
                <a:schemeClr val="tx1"/>
              </a:solidFill>
              <a:latin typeface="+mj-lt"/>
            </a:endParaRPr>
          </a:p>
          <a:p>
            <a:r>
              <a:rPr lang="ru-RU" sz="2000" dirty="0" smtClean="0">
                <a:solidFill>
                  <a:schemeClr val="tx1"/>
                </a:solidFill>
                <a:latin typeface="+mj-lt"/>
              </a:rPr>
              <a:t>развивать 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умение концентрировать и сохранять внимание.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КГАУ «Камчатский ЦППРиК»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75616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Примеры коррекционных упражнений: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0811" y="1727199"/>
            <a:ext cx="10120534" cy="4072021"/>
          </a:xfrm>
        </p:spPr>
        <p:txBody>
          <a:bodyPr/>
          <a:lstStyle/>
          <a:p>
            <a:r>
              <a:rPr lang="ru-RU" sz="2000" dirty="0" smtClean="0">
                <a:solidFill>
                  <a:schemeClr val="tx1"/>
                </a:solidFill>
                <a:latin typeface="+mj-lt"/>
              </a:rPr>
              <a:t>предварительное 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выписывание буквы пальцем в воздухе;</a:t>
            </a:r>
          </a:p>
          <a:p>
            <a:pPr lvl="0" fontAlgn="base"/>
            <a:r>
              <a:rPr lang="ru-RU" sz="2000" dirty="0">
                <a:solidFill>
                  <a:schemeClr val="tx1"/>
                </a:solidFill>
                <a:latin typeface="+mj-lt"/>
              </a:rPr>
              <a:t>вырезание, выкладывание, лепка букв и их элементов;</a:t>
            </a:r>
          </a:p>
          <a:p>
            <a:pPr lvl="0" fontAlgn="base"/>
            <a:r>
              <a:rPr lang="ru-RU" sz="2000" dirty="0">
                <a:solidFill>
                  <a:schemeClr val="tx1"/>
                </a:solidFill>
                <a:latin typeface="+mj-lt"/>
              </a:rPr>
              <a:t>вычёркивание из текстов заданной буквы;</a:t>
            </a:r>
          </a:p>
          <a:p>
            <a:pPr lvl="0" fontAlgn="base"/>
            <a:r>
              <a:rPr lang="ru-RU" sz="2000" dirty="0">
                <a:solidFill>
                  <a:schemeClr val="tx1"/>
                </a:solidFill>
                <a:latin typeface="+mj-lt"/>
              </a:rPr>
              <a:t>Игра </a:t>
            </a:r>
            <a:r>
              <a:rPr lang="ru-RU" sz="2000" i="1" dirty="0">
                <a:solidFill>
                  <a:schemeClr val="tx1"/>
                </a:solidFill>
                <a:latin typeface="+mj-lt"/>
              </a:rPr>
              <a:t>«Узнай букву на ощупь». 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Дети отгадывают букву с закрытыми глазами, узнавая на ощупь. </a:t>
            </a:r>
          </a:p>
          <a:p>
            <a:pPr lvl="0" fontAlgn="base"/>
            <a:r>
              <a:rPr lang="ru-RU" sz="2000" dirty="0">
                <a:solidFill>
                  <a:schemeClr val="tx1"/>
                </a:solidFill>
                <a:latin typeface="+mj-lt"/>
              </a:rPr>
              <a:t>на уровне чистописания рекомендуется писать не подряд одну букву, а поочерёдно с известной уже сходной буквой </a:t>
            </a:r>
            <a:r>
              <a:rPr lang="ru-RU" sz="2000" i="1" dirty="0">
                <a:solidFill>
                  <a:schemeClr val="tx1"/>
                </a:solidFill>
                <a:latin typeface="+mj-lt"/>
              </a:rPr>
              <a:t>(с-е-с-е-с-е) 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и с обязательным чётким проговариванием;</a:t>
            </a:r>
          </a:p>
          <a:p>
            <a:pPr lvl="0" fontAlgn="base"/>
            <a:r>
              <a:rPr lang="ru-RU" sz="2000" dirty="0">
                <a:solidFill>
                  <a:schemeClr val="tx1"/>
                </a:solidFill>
                <a:latin typeface="+mj-lt"/>
              </a:rPr>
              <a:t>графические диктанты; </a:t>
            </a:r>
            <a:endParaRPr lang="ru-RU" sz="2000" dirty="0" smtClean="0">
              <a:solidFill>
                <a:schemeClr val="tx1"/>
              </a:solidFill>
              <a:latin typeface="+mj-lt"/>
            </a:endParaRPr>
          </a:p>
          <a:p>
            <a:pPr lvl="0" fontAlgn="base"/>
            <a:r>
              <a:rPr lang="ru-RU" sz="2000" dirty="0" smtClean="0">
                <a:solidFill>
                  <a:schemeClr val="tx1"/>
                </a:solidFill>
                <a:latin typeface="+mj-lt"/>
              </a:rPr>
              <a:t>графические 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схемы.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КГАУ «Камчатский ЦППРиК»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6295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Образцы упражнений: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2000" dirty="0">
                <a:latin typeface="+mj-lt"/>
              </a:rPr>
              <a:t>Графический </a:t>
            </a:r>
            <a:r>
              <a:rPr lang="ru-RU" sz="2000" dirty="0" smtClean="0">
                <a:latin typeface="+mj-lt"/>
              </a:rPr>
              <a:t>диктант. </a:t>
            </a:r>
            <a:r>
              <a:rPr lang="ru-RU" sz="2000" dirty="0">
                <a:latin typeface="+mj-lt"/>
              </a:rPr>
              <a:t>Графические </a:t>
            </a:r>
            <a:r>
              <a:rPr lang="ru-RU" sz="2000" dirty="0" smtClean="0">
                <a:latin typeface="+mj-lt"/>
              </a:rPr>
              <a:t>схемы</a:t>
            </a:r>
          </a:p>
          <a:p>
            <a:pPr marL="0" indent="0" algn="ctr">
              <a:buNone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КГАУ «Камчатский ЦППРиК»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0648" y="2352501"/>
            <a:ext cx="5985164" cy="3372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0410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 smtClean="0"/>
              <a:t>Министерство </a:t>
            </a:r>
            <a:r>
              <a:rPr lang="ru-RU" sz="2800" b="1" dirty="0"/>
              <a:t>просвещения </a:t>
            </a:r>
            <a:r>
              <a:rPr lang="ru-RU" sz="2800" b="1" dirty="0" smtClean="0"/>
              <a:t>РФ </a:t>
            </a:r>
            <a:r>
              <a:rPr lang="ru-RU" sz="2800" b="1" dirty="0"/>
              <a:t/>
            </a:r>
            <a:br>
              <a:rPr lang="ru-RU" sz="2800" b="1" dirty="0"/>
            </a:br>
            <a:endParaRPr lang="ru-RU" sz="28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КГАУ «Камчатский ЦППРиК»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271" y="821640"/>
            <a:ext cx="4001796" cy="565471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1672144" y="821640"/>
            <a:ext cx="56190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Письмо МИНПРОСВЕЩЕНИЯ РОССИИ  </a:t>
            </a:r>
            <a:endParaRPr lang="ru-RU" dirty="0" smtClean="0"/>
          </a:p>
          <a:p>
            <a:r>
              <a:rPr lang="ru-RU" dirty="0" smtClean="0"/>
              <a:t>О направлении </a:t>
            </a:r>
            <a:r>
              <a:rPr lang="ru-RU" dirty="0"/>
              <a:t>рекомендаций об обучении детей с нарушением чтения и </a:t>
            </a:r>
            <a:r>
              <a:rPr lang="ru-RU" dirty="0" smtClean="0"/>
              <a:t>письма от 8 февраля 2019 года.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809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4383" y="195758"/>
            <a:ext cx="8911687" cy="52814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/>
              <a:t>Министерство </a:t>
            </a:r>
            <a:r>
              <a:rPr lang="ru-RU" sz="2800" b="1" dirty="0"/>
              <a:t>просвещения </a:t>
            </a:r>
            <a:r>
              <a:rPr lang="ru-RU" sz="2800" b="1" dirty="0" smtClean="0"/>
              <a:t>РФ </a:t>
            </a:r>
            <a:r>
              <a:rPr lang="ru-RU" sz="2800" b="1" dirty="0"/>
              <a:t/>
            </a:r>
            <a:br>
              <a:rPr lang="ru-RU" sz="2800" b="1" dirty="0"/>
            </a:br>
            <a:endParaRPr lang="ru-RU" sz="28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КГАУ «Камчатский ЦППРиК»</a:t>
            </a:r>
            <a:endParaRPr lang="ru-RU" dirty="0"/>
          </a:p>
        </p:txBody>
      </p:sp>
      <p:graphicFrame>
        <p:nvGraphicFramePr>
          <p:cNvPr id="9" name="Объект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4643420"/>
              </p:ext>
            </p:extLst>
          </p:nvPr>
        </p:nvGraphicFramePr>
        <p:xfrm>
          <a:off x="2099838" y="836203"/>
          <a:ext cx="3780000" cy="558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PDF" r:id="rId3" imgW="0" imgH="360" progId="FoxitReader.Document">
                  <p:embed/>
                </p:oleObj>
              </mc:Choice>
              <mc:Fallback>
                <p:oleObj name="PDF" r:id="rId3" imgW="0" imgH="360" progId="FoxitReader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99838" y="836203"/>
                        <a:ext cx="3780000" cy="5580000"/>
                      </a:xfrm>
                      <a:prstGeom prst="rect">
                        <a:avLst/>
                      </a:prstGeom>
                      <a:ln>
                        <a:solidFill>
                          <a:schemeClr val="bg1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1336538"/>
              </p:ext>
            </p:extLst>
          </p:nvPr>
        </p:nvGraphicFramePr>
        <p:xfrm>
          <a:off x="6751372" y="836202"/>
          <a:ext cx="3780000" cy="558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PDF" r:id="rId5" imgW="0" imgH="360" progId="FoxitReader.Document">
                  <p:embed/>
                </p:oleObj>
              </mc:Choice>
              <mc:Fallback>
                <p:oleObj name="PDF" r:id="rId5" imgW="0" imgH="360" progId="FoxitReader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751372" y="836202"/>
                        <a:ext cx="3780000" cy="5580000"/>
                      </a:xfrm>
                      <a:prstGeom prst="rect">
                        <a:avLst/>
                      </a:prstGeom>
                      <a:ln>
                        <a:solidFill>
                          <a:schemeClr val="bg1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3920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1258" y="226176"/>
            <a:ext cx="8911687" cy="1501023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/>
              <a:t>Федеральная адаптированная основная программа начального общего образования для обучающихся с ТНР.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sz="2800" dirty="0" smtClean="0">
                <a:latin typeface="+mj-lt"/>
              </a:rPr>
              <a:t>Вариант 5.1</a:t>
            </a:r>
          </a:p>
          <a:p>
            <a:pPr marL="0" indent="0" algn="ctr">
              <a:buNone/>
            </a:pPr>
            <a:r>
              <a:rPr lang="ru-RU" sz="2800" dirty="0" smtClean="0">
                <a:latin typeface="+mj-lt"/>
              </a:rPr>
              <a:t>Вариант 5.2</a:t>
            </a:r>
            <a:endParaRPr lang="ru-RU" sz="2800" dirty="0">
              <a:latin typeface="+mj-lt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КГАУ «Камчатский ЦППРиК»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233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64744" y="357447"/>
            <a:ext cx="10181140" cy="57690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latin typeface="+mj-lt"/>
              </a:rPr>
              <a:t>Кафедра логопе­дии ФГБОУ ВО «Российский государственный педагогический университет им. А. И. Герцена» </a:t>
            </a:r>
          </a:p>
          <a:p>
            <a:pPr marL="0" indent="0">
              <a:buNone/>
            </a:pPr>
            <a:endParaRPr lang="ru-RU" sz="2800" dirty="0" smtClean="0">
              <a:latin typeface="+mj-lt"/>
            </a:endParaRPr>
          </a:p>
          <a:p>
            <a:pPr marL="0" indent="0">
              <a:buNone/>
            </a:pPr>
            <a:r>
              <a:rPr lang="ru-RU" sz="2800" dirty="0" smtClean="0">
                <a:latin typeface="+mj-lt"/>
              </a:rPr>
              <a:t>КЛАССИФИКАЦИЯ ДИСГРАФИИ разработана с учетом:</a:t>
            </a:r>
          </a:p>
          <a:p>
            <a:pPr marL="0" indent="0">
              <a:buNone/>
            </a:pPr>
            <a:endParaRPr lang="ru-RU" sz="2800" dirty="0" smtClean="0">
              <a:latin typeface="+mj-lt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+mj-lt"/>
              </a:rPr>
              <a:t>нарушений </a:t>
            </a:r>
            <a:r>
              <a:rPr lang="ru-RU" sz="2800" dirty="0">
                <a:latin typeface="+mj-lt"/>
              </a:rPr>
              <a:t>анализаторных систем, </a:t>
            </a:r>
            <a:endParaRPr lang="ru-RU" sz="2800" dirty="0" smtClean="0">
              <a:latin typeface="+mj-lt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+mj-lt"/>
              </a:rPr>
              <a:t>уровня </a:t>
            </a:r>
            <a:r>
              <a:rPr lang="ru-RU" sz="2800" dirty="0" err="1" smtClean="0">
                <a:latin typeface="+mj-lt"/>
              </a:rPr>
              <a:t>сформированности</a:t>
            </a:r>
            <a:r>
              <a:rPr lang="ru-RU" sz="2800" dirty="0" smtClean="0">
                <a:latin typeface="+mj-lt"/>
              </a:rPr>
              <a:t> психических </a:t>
            </a:r>
            <a:r>
              <a:rPr lang="ru-RU" sz="2800" dirty="0">
                <a:latin typeface="+mj-lt"/>
              </a:rPr>
              <a:t>функций, </a:t>
            </a:r>
            <a:endParaRPr lang="ru-RU" sz="2800" dirty="0" smtClean="0">
              <a:latin typeface="+mj-lt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+mj-lt"/>
              </a:rPr>
              <a:t>уровня несформированности </a:t>
            </a:r>
            <a:r>
              <a:rPr lang="ru-RU" sz="2800" dirty="0">
                <a:latin typeface="+mj-lt"/>
              </a:rPr>
              <a:t>операций письма</a:t>
            </a:r>
            <a:r>
              <a:rPr lang="ru-RU" sz="2800" dirty="0" smtClean="0">
                <a:latin typeface="+mj-lt"/>
              </a:rPr>
              <a:t>.</a:t>
            </a:r>
            <a:endParaRPr lang="ru-RU" sz="2800" dirty="0">
              <a:latin typeface="+mj-lt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КГАУ «Камчатский ЦППРиК»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673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7853" y="226177"/>
            <a:ext cx="9998241" cy="1280890"/>
          </a:xfrm>
        </p:spPr>
        <p:txBody>
          <a:bodyPr/>
          <a:lstStyle/>
          <a:p>
            <a:pPr algn="ctr"/>
            <a:r>
              <a:rPr lang="ru-RU" dirty="0" smtClean="0"/>
              <a:t>Симптомы </a:t>
            </a:r>
            <a:r>
              <a:rPr lang="ru-RU" dirty="0" err="1" smtClean="0"/>
              <a:t>дисграфии</a:t>
            </a:r>
            <a:r>
              <a:rPr lang="ru-RU" dirty="0" smtClean="0"/>
              <a:t>, </a:t>
            </a:r>
            <a:r>
              <a:rPr lang="ru-RU" dirty="0"/>
              <a:t>которые проявляются в дошкольном возрасте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8937" y="1727200"/>
            <a:ext cx="10174008" cy="4685632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tx1"/>
                </a:solidFill>
                <a:latin typeface="+mj-lt"/>
              </a:rPr>
              <a:t>Трудности в запоминании простых рифм, детских стихов.</a:t>
            </a:r>
          </a:p>
          <a:p>
            <a:r>
              <a:rPr lang="ru-RU" sz="2000" dirty="0">
                <a:solidFill>
                  <a:schemeClr val="tx1"/>
                </a:solidFill>
                <a:latin typeface="+mj-lt"/>
              </a:rPr>
              <a:t>Трудности сосредоточения, непоседливость при слушании устных историй.</a:t>
            </a:r>
          </a:p>
          <a:p>
            <a:r>
              <a:rPr lang="ru-RU" sz="2000" dirty="0">
                <a:solidFill>
                  <a:schemeClr val="tx1"/>
                </a:solidFill>
                <a:latin typeface="+mj-lt"/>
              </a:rPr>
              <a:t>Ребенок любит слушать истории, но не проявляет интереса к письменным буквам и словам.</a:t>
            </a:r>
          </a:p>
          <a:p>
            <a:r>
              <a:rPr lang="ru-RU" sz="2000" dirty="0">
                <a:solidFill>
                  <a:schemeClr val="tx1"/>
                </a:solidFill>
                <a:latin typeface="+mj-lt"/>
              </a:rPr>
              <a:t>Трудности запоминания алфавита (в том числе в стихотворной или песенной форме).</a:t>
            </a:r>
          </a:p>
          <a:p>
            <a:r>
              <a:rPr lang="ru-RU" sz="2000" dirty="0">
                <a:solidFill>
                  <a:schemeClr val="tx1"/>
                </a:solidFill>
                <a:latin typeface="+mj-lt"/>
              </a:rPr>
              <a:t>Признаки отставания в развитии устной речи.</a:t>
            </a:r>
          </a:p>
          <a:p>
            <a:r>
              <a:rPr lang="ru-RU" sz="2000" dirty="0">
                <a:solidFill>
                  <a:schemeClr val="tx1"/>
                </a:solidFill>
                <a:latin typeface="+mj-lt"/>
              </a:rPr>
              <a:t>Забывает имена друзей, знакомых, педагогов, путает названия основных цветов.</a:t>
            </a:r>
          </a:p>
          <a:p>
            <a:r>
              <a:rPr lang="ru-RU" sz="2000" dirty="0">
                <a:solidFill>
                  <a:schemeClr val="tx1"/>
                </a:solidFill>
                <a:latin typeface="+mj-lt"/>
              </a:rPr>
              <a:t>Дефицит слухового внимания.</a:t>
            </a:r>
          </a:p>
          <a:p>
            <a:r>
              <a:rPr lang="ru-RU" sz="2000" dirty="0">
                <a:solidFill>
                  <a:schemeClr val="tx1"/>
                </a:solidFill>
                <a:latin typeface="+mj-lt"/>
              </a:rPr>
              <a:t>Отставание в усвоении навыков, требующих тонкой координации движений пальцев.</a:t>
            </a:r>
          </a:p>
          <a:p>
            <a:r>
              <a:rPr lang="ru-RU" sz="2000" dirty="0">
                <a:solidFill>
                  <a:schemeClr val="tx1"/>
                </a:solidFill>
                <a:latin typeface="+mj-lt"/>
              </a:rPr>
              <a:t>Беспричинные колебания настроения («плохие» и «хорошие» дни).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КГАУ «Камчатский ЦППРиК»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154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Учебно-методические пособия: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ru-RU" dirty="0"/>
              <a:t>Мазанова Е.В. Учусь не путать буквы. Комплект: Альбом №1 + Альбом №2. Упражнения по профилактике и коррекции оптической </a:t>
            </a:r>
            <a:r>
              <a:rPr lang="ru-RU" dirty="0" err="1"/>
              <a:t>дисграфии</a:t>
            </a:r>
            <a:r>
              <a:rPr lang="ru-RU" dirty="0"/>
              <a:t>. - М.: Издательство «ГНОМ и Д»</a:t>
            </a:r>
          </a:p>
          <a:p>
            <a:pPr lvl="0"/>
            <a:r>
              <a:rPr lang="ru-RU" dirty="0"/>
              <a:t>Мазанова Е.В. Учусь не путать звуки. Упражнения по коррекции акустической </a:t>
            </a:r>
            <a:r>
              <a:rPr lang="ru-RU" dirty="0" err="1"/>
              <a:t>дисграфии</a:t>
            </a:r>
            <a:r>
              <a:rPr lang="ru-RU" dirty="0"/>
              <a:t>. Комплект: Альбом №1 + Альбом №2. - М.: Издательство «ГНОМ и Д»</a:t>
            </a:r>
          </a:p>
          <a:p>
            <a:pPr lvl="0"/>
            <a:r>
              <a:rPr lang="ru-RU" dirty="0"/>
              <a:t>Мазанова Е.В. Учусь работать с текстом. Альбом упражнений по коррекции </a:t>
            </a:r>
            <a:r>
              <a:rPr lang="ru-RU" dirty="0" err="1"/>
              <a:t>дисграфии</a:t>
            </a:r>
            <a:r>
              <a:rPr lang="ru-RU" dirty="0"/>
              <a:t> на почве нарушения языкового анализа и синтеза. - М.: Издательство «ГНОМ и Д»</a:t>
            </a:r>
          </a:p>
          <a:p>
            <a:pPr lvl="0"/>
            <a:r>
              <a:rPr lang="ru-RU" dirty="0"/>
              <a:t>Мазанова Е.В. Учусь работать со словом. Альбом упражнений по коррекции </a:t>
            </a:r>
            <a:r>
              <a:rPr lang="ru-RU" dirty="0" err="1"/>
              <a:t>аграмматической</a:t>
            </a:r>
            <a:r>
              <a:rPr lang="ru-RU" dirty="0"/>
              <a:t> </a:t>
            </a:r>
            <a:r>
              <a:rPr lang="ru-RU" dirty="0" err="1"/>
              <a:t>дисграфии</a:t>
            </a:r>
            <a:r>
              <a:rPr lang="ru-RU" dirty="0"/>
              <a:t>. - М.: Издательство «ГНОМ и Д»</a:t>
            </a:r>
          </a:p>
          <a:p>
            <a:pPr lvl="0"/>
            <a:r>
              <a:rPr lang="ru-RU" dirty="0" err="1"/>
              <a:t>Масютина</a:t>
            </a:r>
            <a:r>
              <a:rPr lang="ru-RU" dirty="0"/>
              <a:t> М., Попова Л. </a:t>
            </a:r>
            <a:r>
              <a:rPr lang="ru-RU" dirty="0" err="1"/>
              <a:t>Дисграфия</a:t>
            </a:r>
            <a:r>
              <a:rPr lang="ru-RU" dirty="0"/>
              <a:t>. Звонкие против глухих согласных. Рабочая тетрадь – Ростов н/Д: Феникс, 2023 – 54 </a:t>
            </a:r>
            <a:r>
              <a:rPr lang="ru-RU" dirty="0" err="1"/>
              <a:t>стр</a:t>
            </a:r>
            <a:r>
              <a:rPr lang="ru-RU" dirty="0"/>
              <a:t> – (серия </a:t>
            </a:r>
            <a:r>
              <a:rPr lang="ru-RU" dirty="0" err="1"/>
              <a:t>Нейрологопедический</a:t>
            </a:r>
            <a:r>
              <a:rPr lang="ru-RU" dirty="0"/>
              <a:t> тренажер)</a:t>
            </a:r>
          </a:p>
          <a:p>
            <a:pPr lvl="0"/>
            <a:r>
              <a:rPr lang="ru-RU" dirty="0"/>
              <a:t>Оглоблина И.Ю. Логопедическая тетрадь для коррекции </a:t>
            </a:r>
            <a:r>
              <a:rPr lang="ru-RU" dirty="0" err="1"/>
              <a:t>дисграфии</a:t>
            </a:r>
            <a:r>
              <a:rPr lang="ru-RU" dirty="0"/>
              <a:t> и </a:t>
            </a:r>
            <a:r>
              <a:rPr lang="ru-RU" dirty="0" err="1"/>
              <a:t>дислексиии</a:t>
            </a:r>
            <a:r>
              <a:rPr lang="ru-RU" dirty="0"/>
              <a:t> у младших школьников. - Мазанова Е.В. Коррекция акустической </a:t>
            </a:r>
            <a:r>
              <a:rPr lang="ru-RU" dirty="0" err="1"/>
              <a:t>дисграфии</a:t>
            </a:r>
            <a:r>
              <a:rPr lang="ru-RU" dirty="0"/>
              <a:t>. Конспекты занятий для логопедов / Е.В. Мазанова. - 2-е изд., </a:t>
            </a:r>
            <a:r>
              <a:rPr lang="ru-RU" dirty="0" err="1"/>
              <a:t>испр</a:t>
            </a:r>
            <a:r>
              <a:rPr lang="ru-RU" dirty="0"/>
              <a:t>. - М.: Издательство ГНОМ и Д, 2007. - 184 с.</a:t>
            </a:r>
          </a:p>
          <a:p>
            <a:pPr lvl="0"/>
            <a:r>
              <a:rPr lang="ru-RU" dirty="0" err="1"/>
              <a:t>Праведникова</a:t>
            </a:r>
            <a:r>
              <a:rPr lang="ru-RU" dirty="0"/>
              <a:t> И.И. Развитие грамматического строя речи. Рабочая тетрадь – </a:t>
            </a:r>
            <a:r>
              <a:rPr lang="ru-RU" dirty="0" err="1"/>
              <a:t>Владос</a:t>
            </a:r>
            <a:r>
              <a:rPr lang="ru-RU" dirty="0"/>
              <a:t>, 2022 – (серия Коррекционная педагогика)</a:t>
            </a:r>
          </a:p>
          <a:p>
            <a:pPr lvl="0"/>
            <a:r>
              <a:rPr lang="ru-RU" dirty="0" err="1"/>
              <a:t>Праведникова</a:t>
            </a:r>
            <a:r>
              <a:rPr lang="ru-RU" dirty="0"/>
              <a:t> И.И., </a:t>
            </a:r>
            <a:r>
              <a:rPr lang="ru-RU" dirty="0" err="1"/>
              <a:t>Беловолова</a:t>
            </a:r>
            <a:r>
              <a:rPr lang="ru-RU" dirty="0"/>
              <a:t> Э.К. Развитие фонематического слуха и слухового восприятия. Рабочая тетрадь – Ростов н/Д: Феникс, 2022 – 50 </a:t>
            </a:r>
            <a:r>
              <a:rPr lang="ru-RU" dirty="0" err="1"/>
              <a:t>стр</a:t>
            </a:r>
            <a:r>
              <a:rPr lang="ru-RU" dirty="0"/>
              <a:t> – (серия </a:t>
            </a:r>
            <a:r>
              <a:rPr lang="ru-RU" dirty="0" err="1"/>
              <a:t>Нейрологопедический</a:t>
            </a:r>
            <a:r>
              <a:rPr lang="ru-RU" dirty="0"/>
              <a:t> тренажер)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КГАУ «Камчатский ЦППРиК»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75725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Учебно-методические пособия: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КГАУ «Камчатский ЦППРиК»</a:t>
            </a:r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703" y="2030738"/>
            <a:ext cx="1974368" cy="2552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101" y="1832340"/>
            <a:ext cx="2016125" cy="269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707" y="3445240"/>
            <a:ext cx="1973262" cy="256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6507" y="3418253"/>
            <a:ext cx="1976438" cy="259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61809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Учебно-методические пособия: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364" y="1507067"/>
            <a:ext cx="1800225" cy="2543175"/>
          </a:xfr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КГАУ «Камчатский ЦППРиК»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225" y="3100300"/>
            <a:ext cx="1956608" cy="25527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784" y="1478492"/>
            <a:ext cx="1781175" cy="25717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4" r="15056"/>
          <a:stretch/>
        </p:blipFill>
        <p:spPr>
          <a:xfrm>
            <a:off x="8404167" y="3233651"/>
            <a:ext cx="1812175" cy="2419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9850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0832" y="226177"/>
            <a:ext cx="9452113" cy="1280890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chemeClr val="tx1"/>
                </a:solidFill>
              </a:rPr>
              <a:t>Для коррекции какого вида </a:t>
            </a:r>
            <a:r>
              <a:rPr lang="ru-RU" sz="3200" dirty="0" err="1" smtClean="0">
                <a:solidFill>
                  <a:schemeClr val="tx1"/>
                </a:solidFill>
              </a:rPr>
              <a:t>дисграфии</a:t>
            </a:r>
            <a:r>
              <a:rPr lang="ru-RU" sz="3200" dirty="0" smtClean="0">
                <a:solidFill>
                  <a:schemeClr val="tx1"/>
                </a:solidFill>
              </a:rPr>
              <a:t> можно </a:t>
            </a:r>
            <a:r>
              <a:rPr lang="ru-RU" sz="3200" dirty="0">
                <a:solidFill>
                  <a:schemeClr val="tx1"/>
                </a:solidFill>
              </a:rPr>
              <a:t>использовать данное упражнение?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10653" y="1727200"/>
            <a:ext cx="10180692" cy="3777622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  <a:latin typeface="+mj-lt"/>
              </a:rPr>
              <a:t>Задание: расшифруй: вместо цифр напиши буквы </a:t>
            </a:r>
            <a:r>
              <a:rPr lang="ru-RU" b="1" i="1" dirty="0">
                <a:solidFill>
                  <a:schemeClr val="tx1"/>
                </a:solidFill>
                <a:latin typeface="+mj-lt"/>
              </a:rPr>
              <a:t>п</a:t>
            </a:r>
            <a:r>
              <a:rPr lang="ru-RU" b="1" dirty="0">
                <a:solidFill>
                  <a:schemeClr val="tx1"/>
                </a:solidFill>
                <a:latin typeface="+mj-lt"/>
              </a:rPr>
              <a:t> или </a:t>
            </a:r>
            <a:r>
              <a:rPr lang="ru-RU" b="1" i="1" dirty="0">
                <a:solidFill>
                  <a:schemeClr val="tx1"/>
                </a:solidFill>
                <a:latin typeface="+mj-lt"/>
              </a:rPr>
              <a:t>т</a:t>
            </a:r>
            <a:r>
              <a:rPr lang="ru-RU" b="1" dirty="0">
                <a:solidFill>
                  <a:schemeClr val="tx1"/>
                </a:solidFill>
                <a:latin typeface="+mj-lt"/>
              </a:rPr>
              <a:t>.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+mj-lt"/>
              </a:rPr>
              <a:t>2=</a:t>
            </a:r>
            <a:r>
              <a:rPr lang="ru-RU" i="1" dirty="0">
                <a:solidFill>
                  <a:schemeClr val="tx1"/>
                </a:solidFill>
                <a:latin typeface="+mj-lt"/>
              </a:rPr>
              <a:t>п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, 3=</a:t>
            </a:r>
            <a:r>
              <a:rPr lang="ru-RU" i="1" dirty="0">
                <a:solidFill>
                  <a:schemeClr val="tx1"/>
                </a:solidFill>
                <a:latin typeface="+mj-lt"/>
              </a:rPr>
              <a:t>т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.</a:t>
            </a:r>
          </a:p>
          <a:p>
            <a:pPr marL="0" indent="0">
              <a:buNone/>
            </a:pPr>
            <a:r>
              <a:rPr lang="ru-RU" u="sng" dirty="0">
                <a:solidFill>
                  <a:schemeClr val="tx1"/>
                </a:solidFill>
                <a:latin typeface="+mj-lt"/>
              </a:rPr>
              <a:t>Слоги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: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+mj-lt"/>
              </a:rPr>
              <a:t>2а – 3а	3у – 2у – 3у		и2 – и3	о3 – о2 – о3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+mj-lt"/>
              </a:rPr>
              <a:t>2и – 3и	2е – 3е – 2е		а3 – а2	3а – 2а – 3а</a:t>
            </a:r>
          </a:p>
          <a:p>
            <a:pPr>
              <a:buFont typeface="+mj-lt"/>
              <a:buAutoNum type="arabicParenR"/>
            </a:pPr>
            <a:endParaRPr lang="ru-RU" sz="2000" dirty="0" smtClean="0">
              <a:solidFill>
                <a:schemeClr val="tx1"/>
              </a:solidFill>
              <a:latin typeface="+mj-lt"/>
            </a:endParaRPr>
          </a:p>
          <a:p>
            <a:pPr marL="457200" indent="-457200">
              <a:buFont typeface="+mj-lt"/>
              <a:buAutoNum type="arabicParenR"/>
            </a:pPr>
            <a:r>
              <a:rPr lang="ru-RU" sz="2000" dirty="0" smtClean="0">
                <a:solidFill>
                  <a:schemeClr val="tx1"/>
                </a:solidFill>
                <a:latin typeface="+mj-lt"/>
              </a:rPr>
              <a:t>Аграмматическая </a:t>
            </a:r>
            <a:r>
              <a:rPr lang="ru-RU" sz="2000" dirty="0" err="1" smtClean="0">
                <a:solidFill>
                  <a:schemeClr val="tx1"/>
                </a:solidFill>
                <a:latin typeface="+mj-lt"/>
              </a:rPr>
              <a:t>дисграфия</a:t>
            </a:r>
            <a:endParaRPr lang="ru-RU" sz="2000" dirty="0" smtClean="0">
              <a:solidFill>
                <a:schemeClr val="tx1"/>
              </a:solidFill>
              <a:latin typeface="+mj-lt"/>
            </a:endParaRPr>
          </a:p>
          <a:p>
            <a:pPr>
              <a:buFont typeface="+mj-lt"/>
              <a:buAutoNum type="arabicParenR"/>
            </a:pPr>
            <a:r>
              <a:rPr lang="ru-RU" sz="2000" dirty="0" err="1" smtClean="0">
                <a:solidFill>
                  <a:schemeClr val="tx1"/>
                </a:solidFill>
                <a:latin typeface="+mj-lt"/>
              </a:rPr>
              <a:t>Артикуляторно</a:t>
            </a:r>
            <a:r>
              <a:rPr lang="ru-RU" sz="2000" dirty="0" smtClean="0">
                <a:solidFill>
                  <a:schemeClr val="tx1"/>
                </a:solidFill>
                <a:latin typeface="+mj-lt"/>
              </a:rPr>
              <a:t>-акустическая </a:t>
            </a:r>
            <a:r>
              <a:rPr lang="ru-RU" sz="2000" dirty="0" err="1" smtClean="0">
                <a:solidFill>
                  <a:schemeClr val="tx1"/>
                </a:solidFill>
                <a:latin typeface="+mj-lt"/>
              </a:rPr>
              <a:t>дисграфия</a:t>
            </a:r>
            <a:endParaRPr lang="ru-RU" sz="2000" dirty="0" smtClean="0">
              <a:solidFill>
                <a:schemeClr val="tx1"/>
              </a:solidFill>
              <a:latin typeface="+mj-lt"/>
            </a:endParaRPr>
          </a:p>
          <a:p>
            <a:pPr>
              <a:buFont typeface="+mj-lt"/>
              <a:buAutoNum type="arabicParenR"/>
            </a:pPr>
            <a:r>
              <a:rPr lang="ru-RU" sz="2000" dirty="0" smtClean="0">
                <a:solidFill>
                  <a:schemeClr val="tx1"/>
                </a:solidFill>
                <a:latin typeface="+mj-lt"/>
              </a:rPr>
              <a:t>Оптическая </a:t>
            </a:r>
            <a:r>
              <a:rPr lang="ru-RU" sz="2000" dirty="0" err="1" smtClean="0">
                <a:solidFill>
                  <a:schemeClr val="tx1"/>
                </a:solidFill>
                <a:latin typeface="+mj-lt"/>
              </a:rPr>
              <a:t>дисграфия</a:t>
            </a:r>
            <a:endParaRPr lang="ru-RU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КГАУ «Камчатский ЦППРиК»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6557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75946" y="226177"/>
            <a:ext cx="9017000" cy="128089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Выберите верный вариант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8305" y="1727200"/>
            <a:ext cx="10313040" cy="377762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chemeClr val="tx1"/>
                </a:solidFill>
                <a:latin typeface="+mj-lt"/>
              </a:rPr>
              <a:t>Классификация </a:t>
            </a:r>
            <a:r>
              <a:rPr lang="ru-RU" sz="2400" b="1" dirty="0" err="1">
                <a:solidFill>
                  <a:schemeClr val="tx1"/>
                </a:solidFill>
                <a:latin typeface="+mj-lt"/>
              </a:rPr>
              <a:t>дисграфии</a:t>
            </a:r>
            <a:r>
              <a:rPr lang="ru-RU" sz="24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+mj-lt"/>
              </a:rPr>
              <a:t>осуществляется с учётом:</a:t>
            </a:r>
          </a:p>
          <a:p>
            <a:pPr>
              <a:buFont typeface="+mj-lt"/>
              <a:buAutoNum type="arabicParenR"/>
            </a:pPr>
            <a:endParaRPr lang="ru-RU" sz="2400" dirty="0" smtClean="0">
              <a:solidFill>
                <a:schemeClr val="tx1"/>
              </a:solidFill>
              <a:latin typeface="+mj-lt"/>
            </a:endParaRPr>
          </a:p>
          <a:p>
            <a:pPr>
              <a:buFont typeface="+mj-lt"/>
              <a:buAutoNum type="arabicParenR"/>
            </a:pPr>
            <a:endParaRPr lang="ru-RU" sz="2400" dirty="0">
              <a:solidFill>
                <a:schemeClr val="tx1"/>
              </a:solidFill>
            </a:endParaRPr>
          </a:p>
          <a:p>
            <a:pPr>
              <a:buFont typeface="+mj-lt"/>
              <a:buAutoNum type="arabicParenR"/>
            </a:pPr>
            <a:r>
              <a:rPr lang="ru-RU" sz="2600" dirty="0">
                <a:solidFill>
                  <a:schemeClr val="tx1"/>
                </a:solidFill>
                <a:latin typeface="+mj-lt"/>
              </a:rPr>
              <a:t>нарушенных психических функций;</a:t>
            </a:r>
          </a:p>
          <a:p>
            <a:pPr>
              <a:buFont typeface="+mj-lt"/>
              <a:buAutoNum type="arabicParenR"/>
            </a:pPr>
            <a:endParaRPr lang="ru-RU" sz="2600" dirty="0">
              <a:solidFill>
                <a:schemeClr val="tx1"/>
              </a:solidFill>
              <a:latin typeface="+mj-lt"/>
            </a:endParaRPr>
          </a:p>
          <a:p>
            <a:pPr>
              <a:buFont typeface="+mj-lt"/>
              <a:buAutoNum type="arabicParenR"/>
            </a:pPr>
            <a:r>
              <a:rPr lang="ru-RU" sz="2600" dirty="0">
                <a:solidFill>
                  <a:schemeClr val="tx1"/>
                </a:solidFill>
                <a:latin typeface="+mj-lt"/>
              </a:rPr>
              <a:t>нарушенных анализаторных систем и психических функций, </a:t>
            </a:r>
            <a:r>
              <a:rPr lang="ru-RU" sz="2600" dirty="0" err="1">
                <a:solidFill>
                  <a:schemeClr val="tx1"/>
                </a:solidFill>
                <a:latin typeface="+mj-lt"/>
              </a:rPr>
              <a:t>несформированности</a:t>
            </a:r>
            <a:r>
              <a:rPr lang="ru-RU" sz="2600" dirty="0">
                <a:solidFill>
                  <a:schemeClr val="tx1"/>
                </a:solidFill>
                <a:latin typeface="+mj-lt"/>
              </a:rPr>
              <a:t> операций письма;</a:t>
            </a:r>
          </a:p>
          <a:p>
            <a:pPr>
              <a:buFont typeface="+mj-lt"/>
              <a:buAutoNum type="arabicParenR"/>
            </a:pPr>
            <a:endParaRPr lang="ru-RU" sz="2600" dirty="0">
              <a:solidFill>
                <a:schemeClr val="tx1"/>
              </a:solidFill>
              <a:latin typeface="+mj-lt"/>
            </a:endParaRPr>
          </a:p>
          <a:p>
            <a:pPr>
              <a:buFont typeface="+mj-lt"/>
              <a:buAutoNum type="arabicParenR"/>
            </a:pPr>
            <a:r>
              <a:rPr lang="ru-RU" sz="2600" dirty="0" err="1">
                <a:solidFill>
                  <a:schemeClr val="tx1"/>
                </a:solidFill>
                <a:latin typeface="+mj-lt"/>
              </a:rPr>
              <a:t>несформированности</a:t>
            </a:r>
            <a:r>
              <a:rPr lang="ru-RU" sz="2600" dirty="0">
                <a:solidFill>
                  <a:schemeClr val="tx1"/>
                </a:solidFill>
                <a:latin typeface="+mj-lt"/>
              </a:rPr>
              <a:t> операций письма.</a:t>
            </a:r>
          </a:p>
          <a:p>
            <a:pPr>
              <a:buFontTx/>
              <a:buChar char="-"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КГАУ «Камчатский ЦППРиК»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09111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0832" y="226177"/>
            <a:ext cx="9452113" cy="128089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Определите, какой это вид </a:t>
            </a:r>
            <a:r>
              <a:rPr lang="ru-RU" sz="3200" dirty="0" err="1" smtClean="0">
                <a:solidFill>
                  <a:schemeClr val="tx1"/>
                </a:solidFill>
              </a:rPr>
              <a:t>дисграфии</a:t>
            </a:r>
            <a:r>
              <a:rPr lang="ru-RU" sz="3200" dirty="0" smtClean="0">
                <a:solidFill>
                  <a:schemeClr val="tx1"/>
                </a:solidFill>
              </a:rPr>
              <a:t>?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9411" y="1727199"/>
            <a:ext cx="9891934" cy="4527141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>
              <a:buFont typeface="+mj-lt"/>
              <a:buAutoNum type="arabicParenR"/>
            </a:pPr>
            <a:endParaRPr lang="ru-RU" dirty="0" smtClean="0">
              <a:solidFill>
                <a:schemeClr val="tx1"/>
              </a:solidFill>
              <a:latin typeface="+mj-lt"/>
            </a:endParaRPr>
          </a:p>
          <a:p>
            <a:pPr>
              <a:buFont typeface="+mj-lt"/>
              <a:buAutoNum type="arabicParenR"/>
            </a:pPr>
            <a:r>
              <a:rPr lang="ru-RU" sz="2000" dirty="0" smtClean="0">
                <a:solidFill>
                  <a:schemeClr val="tx1"/>
                </a:solidFill>
                <a:latin typeface="+mj-lt"/>
              </a:rPr>
              <a:t>Акустическая </a:t>
            </a:r>
            <a:r>
              <a:rPr lang="ru-RU" sz="2000" dirty="0" err="1" smtClean="0">
                <a:solidFill>
                  <a:schemeClr val="tx1"/>
                </a:solidFill>
                <a:latin typeface="+mj-lt"/>
              </a:rPr>
              <a:t>дисграфия</a:t>
            </a:r>
            <a:endParaRPr lang="ru-RU" sz="2000" dirty="0" smtClean="0">
              <a:solidFill>
                <a:schemeClr val="tx1"/>
              </a:solidFill>
              <a:latin typeface="+mj-lt"/>
            </a:endParaRPr>
          </a:p>
          <a:p>
            <a:pPr>
              <a:buFont typeface="+mj-lt"/>
              <a:buAutoNum type="arabicParenR"/>
            </a:pPr>
            <a:r>
              <a:rPr lang="ru-RU" sz="2000" dirty="0" err="1" smtClean="0">
                <a:solidFill>
                  <a:schemeClr val="tx1"/>
                </a:solidFill>
                <a:latin typeface="+mj-lt"/>
              </a:rPr>
              <a:t>Артикуляторно</a:t>
            </a:r>
            <a:r>
              <a:rPr lang="ru-RU" sz="2000" dirty="0" smtClean="0">
                <a:solidFill>
                  <a:schemeClr val="tx1"/>
                </a:solidFill>
                <a:latin typeface="+mj-lt"/>
              </a:rPr>
              <a:t>-акустическая </a:t>
            </a:r>
            <a:r>
              <a:rPr lang="ru-RU" sz="2000" dirty="0" err="1" smtClean="0">
                <a:solidFill>
                  <a:schemeClr val="tx1"/>
                </a:solidFill>
                <a:latin typeface="+mj-lt"/>
              </a:rPr>
              <a:t>дисграфия</a:t>
            </a:r>
            <a:endParaRPr lang="ru-RU" sz="2000" dirty="0" smtClean="0">
              <a:solidFill>
                <a:schemeClr val="tx1"/>
              </a:solidFill>
              <a:latin typeface="+mj-lt"/>
            </a:endParaRPr>
          </a:p>
          <a:p>
            <a:pPr>
              <a:buFont typeface="+mj-lt"/>
              <a:buAutoNum type="arabicParenR"/>
            </a:pPr>
            <a:r>
              <a:rPr lang="ru-RU" sz="2000" dirty="0" err="1" smtClean="0">
                <a:solidFill>
                  <a:schemeClr val="tx1"/>
                </a:solidFill>
                <a:latin typeface="+mj-lt"/>
              </a:rPr>
              <a:t>Дисграфия</a:t>
            </a:r>
            <a:r>
              <a:rPr lang="ru-RU" sz="2000" dirty="0" smtClean="0">
                <a:solidFill>
                  <a:schemeClr val="tx1"/>
                </a:solidFill>
                <a:latin typeface="+mj-lt"/>
              </a:rPr>
              <a:t> на почве нарушения языкового анализа и синтеза</a:t>
            </a:r>
            <a:endParaRPr lang="ru-RU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КГАУ «Камчатский ЦППРиК»</a:t>
            </a:r>
            <a:endParaRPr lang="ru-RU" dirty="0"/>
          </a:p>
        </p:txBody>
      </p:sp>
      <p:pic>
        <p:nvPicPr>
          <p:cNvPr id="6" name="Объект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745" y="1037839"/>
            <a:ext cx="6173325" cy="3217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4015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4745" y="226177"/>
            <a:ext cx="9728201" cy="128089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Для коррекции какого вида </a:t>
            </a:r>
            <a:r>
              <a:rPr lang="ru-RU" sz="3200" dirty="0" err="1" smtClean="0">
                <a:solidFill>
                  <a:schemeClr val="tx1"/>
                </a:solidFill>
              </a:rPr>
              <a:t>дисграфии</a:t>
            </a:r>
            <a:r>
              <a:rPr lang="ru-RU" sz="3200" dirty="0" smtClean="0">
                <a:solidFill>
                  <a:schemeClr val="tx1"/>
                </a:solidFill>
              </a:rPr>
              <a:t> можно использовать данное упражнение?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39253" y="1727200"/>
            <a:ext cx="9952092" cy="422843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100" b="1" i="1" dirty="0">
                <a:solidFill>
                  <a:schemeClr val="tx1"/>
                </a:solidFill>
                <a:latin typeface="+mj-lt"/>
              </a:rPr>
              <a:t>Задание</a:t>
            </a:r>
            <a:r>
              <a:rPr lang="ru-RU" sz="2100" b="1" dirty="0">
                <a:solidFill>
                  <a:schemeClr val="tx1"/>
                </a:solidFill>
                <a:latin typeface="+mj-lt"/>
              </a:rPr>
              <a:t>. Прослушать предложение. Сократить его, обобщив слова. Новое предложение записать.</a:t>
            </a:r>
          </a:p>
          <a:p>
            <a:pPr marL="0" indent="0">
              <a:buNone/>
            </a:pPr>
            <a:r>
              <a:rPr lang="ru-RU" sz="2100" dirty="0">
                <a:solidFill>
                  <a:schemeClr val="tx1"/>
                </a:solidFill>
                <a:latin typeface="+mj-lt"/>
              </a:rPr>
              <a:t>        Школьники охраняют берёзы, ели, тополя. (деревья).</a:t>
            </a:r>
          </a:p>
          <a:p>
            <a:pPr marL="0" indent="0">
              <a:buNone/>
            </a:pPr>
            <a:r>
              <a:rPr lang="ru-RU" sz="2100" dirty="0">
                <a:solidFill>
                  <a:schemeClr val="tx1"/>
                </a:solidFill>
                <a:latin typeface="+mj-lt"/>
              </a:rPr>
              <a:t>        У ребят есть голуби, синицы, скворцы. (птицы).</a:t>
            </a:r>
          </a:p>
          <a:p>
            <a:pPr marL="0" indent="0">
              <a:buNone/>
            </a:pPr>
            <a:r>
              <a:rPr lang="ru-RU" sz="2100" dirty="0">
                <a:solidFill>
                  <a:schemeClr val="tx1"/>
                </a:solidFill>
                <a:latin typeface="+mj-lt"/>
              </a:rPr>
              <a:t>        На заводе делают тракторы, комбайны, сеялки. (машины</a:t>
            </a:r>
            <a:r>
              <a:rPr lang="ru-RU" sz="2100" dirty="0" smtClean="0">
                <a:solidFill>
                  <a:schemeClr val="tx1"/>
                </a:solidFill>
                <a:latin typeface="+mj-lt"/>
              </a:rPr>
              <a:t>)</a:t>
            </a:r>
          </a:p>
          <a:p>
            <a:pPr marL="457200" indent="-457200">
              <a:buFont typeface="+mj-lt"/>
              <a:buAutoNum type="arabicParenR"/>
            </a:pPr>
            <a:endParaRPr lang="ru-RU" sz="2000" dirty="0" smtClean="0">
              <a:solidFill>
                <a:schemeClr val="tx1"/>
              </a:solidFill>
              <a:latin typeface="+mj-lt"/>
            </a:endParaRPr>
          </a:p>
          <a:p>
            <a:pPr marL="457200" indent="-457200">
              <a:buFont typeface="+mj-lt"/>
              <a:buAutoNum type="arabicParenR"/>
            </a:pPr>
            <a:r>
              <a:rPr lang="ru-RU" sz="2200" dirty="0" err="1" smtClean="0">
                <a:solidFill>
                  <a:schemeClr val="tx1"/>
                </a:solidFill>
                <a:latin typeface="+mj-lt"/>
              </a:rPr>
              <a:t>Дисграфия</a:t>
            </a:r>
            <a:r>
              <a:rPr lang="ru-RU" sz="2200" dirty="0" smtClean="0">
                <a:solidFill>
                  <a:schemeClr val="tx1"/>
                </a:solidFill>
                <a:latin typeface="+mj-lt"/>
              </a:rPr>
              <a:t> на почве нарушения языкового анализа и синтеза</a:t>
            </a:r>
          </a:p>
          <a:p>
            <a:pPr marL="457200" indent="-457200">
              <a:buFont typeface="+mj-lt"/>
              <a:buAutoNum type="arabicParenR"/>
            </a:pPr>
            <a:r>
              <a:rPr lang="ru-RU" sz="2200" dirty="0" err="1" smtClean="0">
                <a:solidFill>
                  <a:schemeClr val="tx1"/>
                </a:solidFill>
                <a:latin typeface="+mj-lt"/>
              </a:rPr>
              <a:t>Аграмматическая</a:t>
            </a:r>
            <a:r>
              <a:rPr lang="ru-RU" sz="22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200" dirty="0" err="1" smtClean="0">
                <a:solidFill>
                  <a:schemeClr val="tx1"/>
                </a:solidFill>
                <a:latin typeface="+mj-lt"/>
              </a:rPr>
              <a:t>дисграфия</a:t>
            </a:r>
            <a:endParaRPr lang="ru-RU" sz="2200" dirty="0" smtClean="0">
              <a:solidFill>
                <a:schemeClr val="tx1"/>
              </a:solidFill>
              <a:latin typeface="+mj-lt"/>
            </a:endParaRPr>
          </a:p>
          <a:p>
            <a:pPr marL="457200" indent="-457200">
              <a:buFont typeface="+mj-lt"/>
              <a:buAutoNum type="arabicParenR"/>
            </a:pPr>
            <a:r>
              <a:rPr lang="ru-RU" sz="2200" dirty="0" smtClean="0">
                <a:solidFill>
                  <a:schemeClr val="tx1"/>
                </a:solidFill>
                <a:latin typeface="+mj-lt"/>
              </a:rPr>
              <a:t>Акустическая </a:t>
            </a:r>
            <a:r>
              <a:rPr lang="ru-RU" sz="2200" dirty="0" err="1" smtClean="0">
                <a:solidFill>
                  <a:schemeClr val="tx1"/>
                </a:solidFill>
                <a:latin typeface="+mj-lt"/>
              </a:rPr>
              <a:t>дисграфия</a:t>
            </a:r>
            <a:r>
              <a:rPr lang="ru-RU" sz="2200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pPr marL="457200" indent="-457200">
              <a:buFont typeface="+mj-lt"/>
              <a:buAutoNum type="arabicParenR"/>
            </a:pPr>
            <a:endParaRPr lang="ru-RU" sz="2000" dirty="0">
              <a:solidFill>
                <a:schemeClr val="tx1"/>
              </a:solidFill>
              <a:latin typeface="+mj-lt"/>
            </a:endParaRPr>
          </a:p>
          <a:p>
            <a:pPr marL="0" indent="0">
              <a:buNone/>
            </a:pPr>
            <a:r>
              <a:rPr lang="ru-RU" dirty="0"/>
              <a:t>        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КГАУ «Камчатский ЦППРиК»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36084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Определите, какой это вид </a:t>
            </a:r>
            <a:r>
              <a:rPr lang="ru-RU" dirty="0" err="1" smtClean="0">
                <a:solidFill>
                  <a:schemeClr val="tx1"/>
                </a:solidFill>
              </a:rPr>
              <a:t>дисграфии</a:t>
            </a:r>
            <a:r>
              <a:rPr lang="ru-RU" dirty="0" smtClean="0">
                <a:solidFill>
                  <a:schemeClr val="tx1"/>
                </a:solidFill>
              </a:rPr>
              <a:t>?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1737" y="1727200"/>
            <a:ext cx="10529608" cy="4324684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>
              <a:buFont typeface="+mj-lt"/>
              <a:buAutoNum type="arabicParenR"/>
            </a:pPr>
            <a:endParaRPr lang="ru-RU" sz="2000" dirty="0" smtClean="0">
              <a:solidFill>
                <a:schemeClr val="tx1"/>
              </a:solidFill>
              <a:latin typeface="+mj-lt"/>
            </a:endParaRPr>
          </a:p>
          <a:p>
            <a:pPr>
              <a:buFont typeface="+mj-lt"/>
              <a:buAutoNum type="arabicParenR"/>
            </a:pPr>
            <a:endParaRPr lang="ru-RU" sz="2000" dirty="0">
              <a:solidFill>
                <a:schemeClr val="tx1"/>
              </a:solidFill>
              <a:latin typeface="+mj-lt"/>
            </a:endParaRPr>
          </a:p>
          <a:p>
            <a:pPr>
              <a:buFont typeface="+mj-lt"/>
              <a:buAutoNum type="arabicParenR"/>
            </a:pPr>
            <a:r>
              <a:rPr lang="ru-RU" sz="2000" dirty="0" smtClean="0">
                <a:solidFill>
                  <a:schemeClr val="tx1"/>
                </a:solidFill>
                <a:latin typeface="+mj-lt"/>
              </a:rPr>
              <a:t>Оптическая </a:t>
            </a:r>
            <a:r>
              <a:rPr lang="ru-RU" sz="2000" dirty="0" err="1" smtClean="0">
                <a:solidFill>
                  <a:schemeClr val="tx1"/>
                </a:solidFill>
                <a:latin typeface="+mj-lt"/>
              </a:rPr>
              <a:t>дисграфия</a:t>
            </a:r>
            <a:endParaRPr lang="ru-RU" sz="2000" dirty="0" smtClean="0">
              <a:solidFill>
                <a:schemeClr val="tx1"/>
              </a:solidFill>
              <a:latin typeface="+mj-lt"/>
            </a:endParaRPr>
          </a:p>
          <a:p>
            <a:pPr>
              <a:buFont typeface="+mj-lt"/>
              <a:buAutoNum type="arabicParenR"/>
            </a:pPr>
            <a:r>
              <a:rPr lang="ru-RU" sz="2000" dirty="0" err="1" smtClean="0">
                <a:solidFill>
                  <a:schemeClr val="tx1"/>
                </a:solidFill>
                <a:latin typeface="+mj-lt"/>
              </a:rPr>
              <a:t>Аграмматическая</a:t>
            </a:r>
            <a:r>
              <a:rPr lang="ru-RU" sz="20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+mj-lt"/>
              </a:rPr>
              <a:t>дисграфия</a:t>
            </a:r>
            <a:endParaRPr lang="ru-RU" sz="2000" dirty="0" smtClean="0">
              <a:solidFill>
                <a:schemeClr val="tx1"/>
              </a:solidFill>
              <a:latin typeface="+mj-lt"/>
            </a:endParaRPr>
          </a:p>
          <a:p>
            <a:pPr>
              <a:buFont typeface="+mj-lt"/>
              <a:buAutoNum type="arabicParenR"/>
            </a:pPr>
            <a:r>
              <a:rPr lang="ru-RU" sz="2000" dirty="0" smtClean="0">
                <a:solidFill>
                  <a:schemeClr val="tx1"/>
                </a:solidFill>
                <a:latin typeface="+mj-lt"/>
              </a:rPr>
              <a:t>Акустическая </a:t>
            </a:r>
            <a:r>
              <a:rPr lang="ru-RU" sz="2000" dirty="0" err="1" smtClean="0">
                <a:solidFill>
                  <a:schemeClr val="tx1"/>
                </a:solidFill>
                <a:latin typeface="+mj-lt"/>
              </a:rPr>
              <a:t>дисграфия</a:t>
            </a:r>
            <a:endParaRPr lang="ru-RU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КГАУ «Камчатский ЦППРиК»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5" y="1823536"/>
            <a:ext cx="5461836" cy="241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7254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4746" y="226177"/>
            <a:ext cx="9728200" cy="128089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Для коррекции какого вида </a:t>
            </a:r>
            <a:r>
              <a:rPr lang="ru-RU" sz="3200" dirty="0" err="1" smtClean="0">
                <a:solidFill>
                  <a:schemeClr val="tx1"/>
                </a:solidFill>
              </a:rPr>
              <a:t>дисграфии</a:t>
            </a:r>
            <a:r>
              <a:rPr lang="ru-RU" sz="3200" dirty="0" smtClean="0">
                <a:solidFill>
                  <a:schemeClr val="tx1"/>
                </a:solidFill>
              </a:rPr>
              <a:t> можно использовать данное упражнение?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03158" y="1727200"/>
            <a:ext cx="9988187" cy="3777622"/>
          </a:xfrm>
        </p:spPr>
        <p:txBody>
          <a:bodyPr/>
          <a:lstStyle/>
          <a:p>
            <a:pPr marL="0" indent="0">
              <a:buNone/>
            </a:pPr>
            <a:r>
              <a:rPr lang="ru-RU" sz="2000" b="1" dirty="0">
                <a:solidFill>
                  <a:schemeClr val="tx1"/>
                </a:solidFill>
                <a:latin typeface="+mj-lt"/>
              </a:rPr>
              <a:t>Вставь пропущенные буквы С, Ш. Запишите слова в два столбика.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  <a:latin typeface="+mj-lt"/>
              </a:rPr>
              <a:t>…</a:t>
            </a:r>
            <a:r>
              <a:rPr lang="ru-RU" sz="2000" dirty="0" err="1">
                <a:solidFill>
                  <a:schemeClr val="tx1"/>
                </a:solidFill>
                <a:latin typeface="+mj-lt"/>
              </a:rPr>
              <a:t>обака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, …ум, …есть, …</a:t>
            </a:r>
            <a:r>
              <a:rPr lang="ru-RU" sz="2000" dirty="0" err="1">
                <a:solidFill>
                  <a:schemeClr val="tx1"/>
                </a:solidFill>
                <a:latin typeface="+mj-lt"/>
              </a:rPr>
              <a:t>аша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, …</a:t>
            </a:r>
            <a:r>
              <a:rPr lang="ru-RU" sz="2000" dirty="0" err="1">
                <a:solidFill>
                  <a:schemeClr val="tx1"/>
                </a:solidFill>
                <a:latin typeface="+mj-lt"/>
              </a:rPr>
              <a:t>тарик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, бабу…ка, </a:t>
            </a:r>
            <a:r>
              <a:rPr lang="ru-RU" sz="2000" dirty="0" err="1">
                <a:solidFill>
                  <a:schemeClr val="tx1"/>
                </a:solidFill>
                <a:latin typeface="+mj-lt"/>
              </a:rPr>
              <a:t>пету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…</a:t>
            </a:r>
            <a:r>
              <a:rPr lang="ru-RU" sz="2000" dirty="0" err="1">
                <a:solidFill>
                  <a:schemeClr val="tx1"/>
                </a:solidFill>
                <a:latin typeface="+mj-lt"/>
              </a:rPr>
              <a:t>ок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, избу…ка, …утка, …ильный, </a:t>
            </a:r>
            <a:r>
              <a:rPr lang="ru-RU" sz="2000" dirty="0" err="1">
                <a:solidFill>
                  <a:schemeClr val="tx1"/>
                </a:solidFill>
                <a:latin typeface="+mj-lt"/>
              </a:rPr>
              <a:t>гру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…а, …нег, …</a:t>
            </a:r>
            <a:r>
              <a:rPr lang="ru-RU" sz="2000" dirty="0" err="1">
                <a:solidFill>
                  <a:schemeClr val="tx1"/>
                </a:solidFill>
                <a:latin typeface="+mj-lt"/>
              </a:rPr>
              <a:t>вет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, капу…та, </a:t>
            </a:r>
            <a:r>
              <a:rPr lang="ru-RU" sz="2000" dirty="0" err="1">
                <a:solidFill>
                  <a:schemeClr val="tx1"/>
                </a:solidFill>
                <a:latin typeface="+mj-lt"/>
              </a:rPr>
              <a:t>ма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…</a:t>
            </a:r>
            <a:r>
              <a:rPr lang="ru-RU" sz="2000" dirty="0" err="1">
                <a:solidFill>
                  <a:schemeClr val="tx1"/>
                </a:solidFill>
                <a:latin typeface="+mj-lt"/>
              </a:rPr>
              <a:t>ина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, …</a:t>
            </a:r>
            <a:r>
              <a:rPr lang="ru-RU" sz="2000" dirty="0" err="1">
                <a:solidFill>
                  <a:schemeClr val="tx1"/>
                </a:solidFill>
                <a:latin typeface="+mj-lt"/>
              </a:rPr>
              <a:t>катулка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, …</a:t>
            </a:r>
            <a:r>
              <a:rPr lang="ru-RU" sz="2000" dirty="0" err="1">
                <a:solidFill>
                  <a:schemeClr val="tx1"/>
                </a:solidFill>
                <a:latin typeface="+mj-lt"/>
              </a:rPr>
              <a:t>оль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, …</a:t>
            </a:r>
            <a:r>
              <a:rPr lang="ru-RU" sz="2000" dirty="0" err="1">
                <a:solidFill>
                  <a:schemeClr val="tx1"/>
                </a:solidFill>
                <a:latin typeface="+mj-lt"/>
              </a:rPr>
              <a:t>ердце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, …</a:t>
            </a:r>
            <a:r>
              <a:rPr lang="ru-RU" sz="2000" dirty="0" err="1">
                <a:solidFill>
                  <a:schemeClr val="tx1"/>
                </a:solidFill>
                <a:latin typeface="+mj-lt"/>
              </a:rPr>
              <a:t>алун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, …</a:t>
            </a:r>
            <a:r>
              <a:rPr lang="ru-RU" sz="2000" dirty="0" err="1">
                <a:solidFill>
                  <a:schemeClr val="tx1"/>
                </a:solidFill>
                <a:latin typeface="+mj-lt"/>
              </a:rPr>
              <a:t>айба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+mj-lt"/>
              </a:rPr>
              <a:t>пе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…</a:t>
            </a:r>
            <a:r>
              <a:rPr lang="ru-RU" sz="2000" dirty="0" err="1">
                <a:solidFill>
                  <a:schemeClr val="tx1"/>
                </a:solidFill>
                <a:latin typeface="+mj-lt"/>
              </a:rPr>
              <a:t>еход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, …о…на, …е…</a:t>
            </a:r>
            <a:r>
              <a:rPr lang="ru-RU" sz="2000" dirty="0" err="1">
                <a:solidFill>
                  <a:schemeClr val="tx1"/>
                </a:solidFill>
                <a:latin typeface="+mj-lt"/>
              </a:rPr>
              <a:t>тра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, па…ту…</a:t>
            </a:r>
            <a:r>
              <a:rPr lang="ru-RU" sz="2000" dirty="0" err="1">
                <a:solidFill>
                  <a:schemeClr val="tx1"/>
                </a:solidFill>
                <a:latin typeface="+mj-lt"/>
              </a:rPr>
              <a:t>ок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, …тар…</a:t>
            </a:r>
            <a:r>
              <a:rPr lang="ru-RU" sz="2000" dirty="0" err="1">
                <a:solidFill>
                  <a:schemeClr val="tx1"/>
                </a:solidFill>
                <a:latin typeface="+mj-lt"/>
              </a:rPr>
              <a:t>ий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, …е…</a:t>
            </a:r>
            <a:r>
              <a:rPr lang="ru-RU" sz="2000" dirty="0" err="1">
                <a:solidFill>
                  <a:schemeClr val="tx1"/>
                </a:solidFill>
                <a:latin typeface="+mj-lt"/>
              </a:rPr>
              <a:t>ть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, …тару…ка, …у…ка</a:t>
            </a:r>
            <a:r>
              <a:rPr lang="ru-RU" sz="2000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pPr marL="457200" indent="-457200">
              <a:buFont typeface="+mj-lt"/>
              <a:buAutoNum type="arabicParenR"/>
            </a:pPr>
            <a:endParaRPr lang="ru-RU" sz="2000" dirty="0" smtClean="0">
              <a:solidFill>
                <a:schemeClr val="tx1"/>
              </a:solidFill>
              <a:latin typeface="+mj-lt"/>
            </a:endParaRPr>
          </a:p>
          <a:p>
            <a:pPr marL="457200" indent="-457200">
              <a:buFont typeface="+mj-lt"/>
              <a:buAutoNum type="arabicParenR"/>
            </a:pPr>
            <a:r>
              <a:rPr lang="ru-RU" sz="2000" dirty="0" smtClean="0">
                <a:solidFill>
                  <a:schemeClr val="tx1"/>
                </a:solidFill>
                <a:latin typeface="+mj-lt"/>
              </a:rPr>
              <a:t>Оптическая </a:t>
            </a:r>
            <a:r>
              <a:rPr lang="ru-RU" sz="2000" dirty="0" err="1" smtClean="0">
                <a:solidFill>
                  <a:schemeClr val="tx1"/>
                </a:solidFill>
                <a:latin typeface="+mj-lt"/>
              </a:rPr>
              <a:t>дисграфия</a:t>
            </a:r>
            <a:endParaRPr lang="ru-RU" sz="2000" dirty="0" smtClean="0">
              <a:solidFill>
                <a:schemeClr val="tx1"/>
              </a:solidFill>
              <a:latin typeface="+mj-lt"/>
            </a:endParaRPr>
          </a:p>
          <a:p>
            <a:pPr marL="457200" indent="-457200">
              <a:buFont typeface="+mj-lt"/>
              <a:buAutoNum type="arabicParenR"/>
            </a:pPr>
            <a:r>
              <a:rPr lang="ru-RU" sz="2000" dirty="0" err="1" smtClean="0">
                <a:solidFill>
                  <a:schemeClr val="tx1"/>
                </a:solidFill>
                <a:latin typeface="+mj-lt"/>
              </a:rPr>
              <a:t>Аграмматическая</a:t>
            </a:r>
            <a:r>
              <a:rPr lang="ru-RU" sz="20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+mj-lt"/>
              </a:rPr>
              <a:t>дисграфия</a:t>
            </a:r>
            <a:endParaRPr lang="ru-RU" sz="2000" dirty="0" smtClean="0">
              <a:solidFill>
                <a:schemeClr val="tx1"/>
              </a:solidFill>
              <a:latin typeface="+mj-lt"/>
            </a:endParaRPr>
          </a:p>
          <a:p>
            <a:pPr marL="457200" indent="-457200">
              <a:buFont typeface="+mj-lt"/>
              <a:buAutoNum type="arabicParenR"/>
            </a:pPr>
            <a:r>
              <a:rPr lang="ru-RU" sz="2000" dirty="0" err="1" smtClean="0">
                <a:solidFill>
                  <a:schemeClr val="tx1"/>
                </a:solidFill>
                <a:latin typeface="+mj-lt"/>
              </a:rPr>
              <a:t>Артикуляторно</a:t>
            </a:r>
            <a:r>
              <a:rPr lang="ru-RU" sz="2000" dirty="0" smtClean="0">
                <a:solidFill>
                  <a:schemeClr val="tx1"/>
                </a:solidFill>
                <a:latin typeface="+mj-lt"/>
              </a:rPr>
              <a:t>-акустическая </a:t>
            </a:r>
            <a:r>
              <a:rPr lang="ru-RU" sz="2000" dirty="0" err="1" smtClean="0">
                <a:solidFill>
                  <a:schemeClr val="tx1"/>
                </a:solidFill>
                <a:latin typeface="+mj-lt"/>
              </a:rPr>
              <a:t>дисграфия</a:t>
            </a:r>
            <a:endParaRPr lang="ru-RU" sz="2000" dirty="0">
              <a:solidFill>
                <a:schemeClr val="tx1"/>
              </a:solidFill>
              <a:latin typeface="+mj-lt"/>
            </a:endParaRP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КГАУ «Камчатский ЦППРиК»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2370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1258" y="226177"/>
            <a:ext cx="8911687" cy="1049170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/>
              <a:t>Виды </a:t>
            </a:r>
            <a:r>
              <a:rPr lang="ru-RU" sz="4800" dirty="0" err="1" smtClean="0"/>
              <a:t>дисграфии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86397" y="1395663"/>
            <a:ext cx="9093897" cy="4608095"/>
          </a:xfrm>
        </p:spPr>
        <p:txBody>
          <a:bodyPr>
            <a:normAutofit fontScale="85000" lnSpcReduction="20000"/>
          </a:bodyPr>
          <a:lstStyle/>
          <a:p>
            <a:r>
              <a:rPr lang="ru-RU" sz="2800" b="1" dirty="0">
                <a:latin typeface="+mj-lt"/>
              </a:rPr>
              <a:t>Артикуляторно-акустическая </a:t>
            </a:r>
            <a:r>
              <a:rPr lang="ru-RU" sz="2800" b="1" dirty="0" err="1" smtClean="0">
                <a:latin typeface="+mj-lt"/>
              </a:rPr>
              <a:t>дисграфия</a:t>
            </a:r>
            <a:r>
              <a:rPr lang="ru-RU" sz="2800" b="1" dirty="0" smtClean="0">
                <a:latin typeface="+mj-lt"/>
              </a:rPr>
              <a:t>;</a:t>
            </a:r>
          </a:p>
          <a:p>
            <a:endParaRPr lang="ru-RU" sz="2800" b="1" dirty="0" smtClean="0">
              <a:latin typeface="+mj-lt"/>
            </a:endParaRPr>
          </a:p>
          <a:p>
            <a:r>
              <a:rPr lang="ru-RU" sz="2800" b="1" dirty="0" err="1">
                <a:latin typeface="+mj-lt"/>
              </a:rPr>
              <a:t>Дисграфия</a:t>
            </a:r>
            <a:r>
              <a:rPr lang="ru-RU" sz="2800" b="1" dirty="0">
                <a:latin typeface="+mj-lt"/>
              </a:rPr>
              <a:t> на основе нарушений фонемного </a:t>
            </a:r>
            <a:r>
              <a:rPr lang="ru-RU" sz="2800" b="1" dirty="0" smtClean="0">
                <a:latin typeface="+mj-lt"/>
              </a:rPr>
              <a:t>распознавания (акустическая);</a:t>
            </a:r>
          </a:p>
          <a:p>
            <a:endParaRPr lang="ru-RU" sz="2800" b="1" dirty="0" smtClean="0">
              <a:latin typeface="+mj-lt"/>
            </a:endParaRPr>
          </a:p>
          <a:p>
            <a:r>
              <a:rPr lang="ru-RU" sz="2800" b="1" dirty="0" err="1">
                <a:latin typeface="+mj-lt"/>
              </a:rPr>
              <a:t>Дисграфия</a:t>
            </a:r>
            <a:r>
              <a:rPr lang="ru-RU" sz="2800" b="1" dirty="0">
                <a:latin typeface="+mj-lt"/>
              </a:rPr>
              <a:t> на почве нарушения языкового анализа и </a:t>
            </a:r>
            <a:r>
              <a:rPr lang="ru-RU" sz="2800" b="1" dirty="0" smtClean="0">
                <a:latin typeface="+mj-lt"/>
              </a:rPr>
              <a:t>синтеза;</a:t>
            </a:r>
          </a:p>
          <a:p>
            <a:endParaRPr lang="ru-RU" sz="2800" b="1" dirty="0" smtClean="0">
              <a:latin typeface="+mj-lt"/>
            </a:endParaRPr>
          </a:p>
          <a:p>
            <a:r>
              <a:rPr lang="ru-RU" sz="2800" b="1" dirty="0" err="1">
                <a:latin typeface="+mj-lt"/>
              </a:rPr>
              <a:t>Аграмматическая</a:t>
            </a:r>
            <a:r>
              <a:rPr lang="ru-RU" sz="2800" b="1" dirty="0">
                <a:latin typeface="+mj-lt"/>
              </a:rPr>
              <a:t> </a:t>
            </a:r>
            <a:r>
              <a:rPr lang="ru-RU" sz="2800" b="1" dirty="0" err="1" smtClean="0">
                <a:latin typeface="+mj-lt"/>
              </a:rPr>
              <a:t>дисграфия</a:t>
            </a:r>
            <a:r>
              <a:rPr lang="ru-RU" sz="2800" b="1" dirty="0" smtClean="0">
                <a:latin typeface="+mj-lt"/>
              </a:rPr>
              <a:t>;</a:t>
            </a:r>
          </a:p>
          <a:p>
            <a:endParaRPr lang="ru-RU" sz="2800" b="1" dirty="0" smtClean="0">
              <a:latin typeface="+mj-lt"/>
            </a:endParaRPr>
          </a:p>
          <a:p>
            <a:r>
              <a:rPr lang="ru-RU" sz="2800" b="1" dirty="0">
                <a:latin typeface="+mj-lt"/>
              </a:rPr>
              <a:t>Оптическая </a:t>
            </a:r>
            <a:r>
              <a:rPr lang="ru-RU" sz="2800" b="1" dirty="0" err="1" smtClean="0">
                <a:latin typeface="+mj-lt"/>
              </a:rPr>
              <a:t>дисграфия</a:t>
            </a:r>
            <a:r>
              <a:rPr lang="ru-RU" sz="2800" b="1" dirty="0" smtClean="0">
                <a:latin typeface="+mj-lt"/>
              </a:rPr>
              <a:t>.</a:t>
            </a:r>
            <a:endParaRPr lang="ru-RU" sz="2800" dirty="0">
              <a:latin typeface="+mj-lt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КГАУ «Камчатский ЦППРиК»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240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1258" y="226177"/>
            <a:ext cx="8911687" cy="1062296"/>
          </a:xfrm>
        </p:spPr>
        <p:txBody>
          <a:bodyPr>
            <a:normAutofit/>
          </a:bodyPr>
          <a:lstStyle/>
          <a:p>
            <a:r>
              <a:rPr lang="ru-RU" dirty="0"/>
              <a:t>Артикуляторно-акустическая </a:t>
            </a:r>
            <a:r>
              <a:rPr lang="ru-RU" dirty="0" err="1"/>
              <a:t>дисграфия</a:t>
            </a:r>
            <a:endParaRPr lang="ru-RU" dirty="0"/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83" y="2012774"/>
            <a:ext cx="5040000" cy="3060000"/>
          </a:xfr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КГАУ «Камчатский ЦППРиК»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92099" y="1409699"/>
            <a:ext cx="1122212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2000" dirty="0" err="1" smtClean="0">
                <a:latin typeface="+mj-lt"/>
              </a:rPr>
              <a:t>Несформированность</a:t>
            </a:r>
            <a:r>
              <a:rPr lang="ru-RU" altLang="ru-RU" sz="2000" dirty="0" smtClean="0">
                <a:latin typeface="+mj-lt"/>
              </a:rPr>
              <a:t> </a:t>
            </a:r>
            <a:r>
              <a:rPr lang="ru-RU" altLang="ru-RU" sz="2000" dirty="0">
                <a:latin typeface="+mj-lt"/>
              </a:rPr>
              <a:t>фонематических представлений, неправильное произношение звуков в речи.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5903159" y="2086495"/>
            <a:ext cx="5763908" cy="396696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buNone/>
            </a:pPr>
            <a:r>
              <a:rPr lang="ru-RU" sz="2000" b="1" u="sng" dirty="0">
                <a:solidFill>
                  <a:schemeClr val="tx1"/>
                </a:solidFill>
                <a:latin typeface="+mj-lt"/>
              </a:rPr>
              <a:t>Специфические </a:t>
            </a:r>
            <a:r>
              <a:rPr lang="ru-RU" sz="2000" b="1" u="sng" dirty="0" smtClean="0">
                <a:solidFill>
                  <a:schemeClr val="tx1"/>
                </a:solidFill>
                <a:latin typeface="+mj-lt"/>
              </a:rPr>
              <a:t>ошибки</a:t>
            </a:r>
          </a:p>
          <a:p>
            <a:pPr marL="0" indent="0" fontAlgn="base">
              <a:buNone/>
            </a:pPr>
            <a:r>
              <a:rPr lang="ru-RU" sz="2000" dirty="0" smtClean="0">
                <a:solidFill>
                  <a:schemeClr val="tx1"/>
                </a:solidFill>
                <a:latin typeface="+mj-lt"/>
              </a:rPr>
              <a:t>Замены букв:</a:t>
            </a:r>
          </a:p>
          <a:p>
            <a:pPr fontAlgn="base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tx1"/>
                </a:solidFill>
                <a:latin typeface="+mj-lt"/>
              </a:rPr>
              <a:t>Сонорные (л-р) – «</a:t>
            </a:r>
            <a:r>
              <a:rPr lang="ru-RU" sz="2000" dirty="0" err="1" smtClean="0">
                <a:solidFill>
                  <a:schemeClr val="tx1"/>
                </a:solidFill>
                <a:latin typeface="+mj-lt"/>
              </a:rPr>
              <a:t>хородный</a:t>
            </a:r>
            <a:r>
              <a:rPr lang="ru-RU" sz="2000" dirty="0" smtClean="0">
                <a:solidFill>
                  <a:schemeClr val="tx1"/>
                </a:solidFill>
                <a:latin typeface="+mj-lt"/>
              </a:rPr>
              <a:t>», «</a:t>
            </a:r>
            <a:r>
              <a:rPr lang="ru-RU" sz="2000" dirty="0" err="1" smtClean="0">
                <a:solidFill>
                  <a:schemeClr val="tx1"/>
                </a:solidFill>
                <a:latin typeface="+mj-lt"/>
              </a:rPr>
              <a:t>лабота</a:t>
            </a:r>
            <a:r>
              <a:rPr lang="ru-RU" sz="2000" dirty="0" smtClean="0">
                <a:solidFill>
                  <a:schemeClr val="tx1"/>
                </a:solidFill>
                <a:latin typeface="+mj-lt"/>
              </a:rPr>
              <a:t>»;</a:t>
            </a:r>
          </a:p>
          <a:p>
            <a:pPr fontAlgn="base">
              <a:buFont typeface="Wingdings" panose="05000000000000000000" pitchFamily="2" charset="2"/>
              <a:buChar char="ü"/>
            </a:pPr>
            <a:endParaRPr lang="ru-RU" sz="2000" dirty="0" smtClean="0">
              <a:solidFill>
                <a:schemeClr val="tx1"/>
              </a:solidFill>
              <a:latin typeface="+mj-lt"/>
            </a:endParaRPr>
          </a:p>
          <a:p>
            <a:pPr fontAlgn="base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tx1"/>
                </a:solidFill>
                <a:latin typeface="+mj-lt"/>
              </a:rPr>
              <a:t>Свистящие и шипящие</a:t>
            </a:r>
          </a:p>
          <a:p>
            <a:pPr marL="0" indent="0" fontAlgn="base">
              <a:buNone/>
            </a:pPr>
            <a:r>
              <a:rPr lang="ru-RU" sz="2000" dirty="0" smtClean="0">
                <a:solidFill>
                  <a:schemeClr val="tx1"/>
                </a:solidFill>
                <a:latin typeface="+mj-lt"/>
              </a:rPr>
              <a:t>		 (с-ш) – «коска», «</a:t>
            </a:r>
            <a:r>
              <a:rPr lang="ru-RU" sz="2000" dirty="0" err="1" smtClean="0">
                <a:solidFill>
                  <a:schemeClr val="tx1"/>
                </a:solidFill>
                <a:latin typeface="+mj-lt"/>
              </a:rPr>
              <a:t>нещёт</a:t>
            </a:r>
            <a:r>
              <a:rPr lang="ru-RU" sz="2000" dirty="0" smtClean="0">
                <a:solidFill>
                  <a:schemeClr val="tx1"/>
                </a:solidFill>
                <a:latin typeface="+mj-lt"/>
              </a:rPr>
              <a:t>», «сапка»;</a:t>
            </a:r>
          </a:p>
          <a:p>
            <a:pPr marL="0" indent="0" fontAlgn="base">
              <a:buFont typeface="Wingdings 3" charset="2"/>
              <a:buNone/>
            </a:pPr>
            <a:r>
              <a:rPr lang="ru-RU" sz="2000" dirty="0" smtClean="0">
                <a:solidFill>
                  <a:schemeClr val="tx1"/>
                </a:solidFill>
                <a:latin typeface="+mj-lt"/>
              </a:rPr>
              <a:t>                (з-ж) – «</a:t>
            </a:r>
            <a:r>
              <a:rPr lang="ru-RU" sz="2000" dirty="0" err="1" smtClean="0">
                <a:solidFill>
                  <a:schemeClr val="tx1"/>
                </a:solidFill>
                <a:latin typeface="+mj-lt"/>
              </a:rPr>
              <a:t>заба</a:t>
            </a:r>
            <a:r>
              <a:rPr lang="ru-RU" sz="2000" dirty="0" smtClean="0">
                <a:solidFill>
                  <a:schemeClr val="tx1"/>
                </a:solidFill>
                <a:latin typeface="+mj-lt"/>
              </a:rPr>
              <a:t>», «луза»</a:t>
            </a:r>
          </a:p>
          <a:p>
            <a:pPr marL="0" indent="0" fontAlgn="base">
              <a:buFont typeface="Wingdings 3" charset="2"/>
              <a:buNone/>
            </a:pPr>
            <a:endParaRPr lang="ru-RU" sz="2000" dirty="0" smtClean="0">
              <a:solidFill>
                <a:schemeClr val="tx1"/>
              </a:solidFill>
              <a:latin typeface="+mj-lt"/>
            </a:endParaRPr>
          </a:p>
          <a:p>
            <a:pPr fontAlgn="base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tx1"/>
                </a:solidFill>
                <a:latin typeface="+mj-lt"/>
              </a:rPr>
              <a:t>Аффрикаты (с-ц) – «</a:t>
            </a:r>
            <a:r>
              <a:rPr lang="ru-RU" sz="2000" dirty="0" err="1" smtClean="0">
                <a:solidFill>
                  <a:schemeClr val="tx1"/>
                </a:solidFill>
                <a:latin typeface="+mj-lt"/>
              </a:rPr>
              <a:t>сапля</a:t>
            </a:r>
            <a:r>
              <a:rPr lang="ru-RU" sz="2000" dirty="0" smtClean="0">
                <a:solidFill>
                  <a:schemeClr val="tx1"/>
                </a:solidFill>
                <a:latin typeface="+mj-lt"/>
              </a:rPr>
              <a:t>», «</a:t>
            </a:r>
            <a:r>
              <a:rPr lang="ru-RU" sz="2000" dirty="0" err="1" smtClean="0">
                <a:solidFill>
                  <a:schemeClr val="tx1"/>
                </a:solidFill>
                <a:latin typeface="+mj-lt"/>
              </a:rPr>
              <a:t>пальсы</a:t>
            </a:r>
            <a:r>
              <a:rPr lang="ru-RU" sz="2000" dirty="0" smtClean="0">
                <a:solidFill>
                  <a:schemeClr val="tx1"/>
                </a:solidFill>
                <a:latin typeface="+mj-lt"/>
              </a:rPr>
              <a:t>»</a:t>
            </a:r>
          </a:p>
          <a:p>
            <a:pPr marL="0" indent="0" fontAlgn="base">
              <a:buFont typeface="Wingdings 3" charset="2"/>
              <a:buNone/>
            </a:pPr>
            <a:r>
              <a:rPr lang="ru-RU" dirty="0" smtClean="0"/>
              <a:t>                         </a:t>
            </a:r>
          </a:p>
          <a:p>
            <a:pPr marL="0" indent="0" fontAlgn="base">
              <a:buFont typeface="Wingdings 3" charset="2"/>
              <a:buNone/>
            </a:pPr>
            <a:endParaRPr lang="ru-RU" dirty="0" smtClean="0"/>
          </a:p>
          <a:p>
            <a:pPr fontAlgn="base">
              <a:buFont typeface="Wingdings" panose="05000000000000000000" pitchFamily="2" charset="2"/>
              <a:buChar char="§"/>
            </a:pPr>
            <a:endParaRPr lang="ru-RU" dirty="0" smtClean="0"/>
          </a:p>
          <a:p>
            <a:endParaRPr lang="ru-RU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Рукописный ввод 6"/>
              <p14:cNvContentPartPr/>
              <p14:nvPr/>
            </p14:nvContentPartPr>
            <p14:xfrm>
              <a:off x="1212840" y="3098880"/>
              <a:ext cx="203400" cy="19440"/>
            </p14:xfrm>
          </p:contentPart>
        </mc:Choice>
        <mc:Fallback xmlns="">
          <p:pic>
            <p:nvPicPr>
              <p:cNvPr id="7" name="Рукописный ввод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97000" y="3035160"/>
                <a:ext cx="23544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Рукописный ввод 7"/>
              <p14:cNvContentPartPr/>
              <p14:nvPr/>
            </p14:nvContentPartPr>
            <p14:xfrm>
              <a:off x="1155600" y="3308400"/>
              <a:ext cx="146520" cy="12960"/>
            </p14:xfrm>
          </p:contentPart>
        </mc:Choice>
        <mc:Fallback xmlns="">
          <p:pic>
            <p:nvPicPr>
              <p:cNvPr id="8" name="Рукописный ввод 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39760" y="3244680"/>
                <a:ext cx="17820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Рукописный ввод 8"/>
              <p14:cNvContentPartPr/>
              <p14:nvPr/>
            </p14:nvContentPartPr>
            <p14:xfrm>
              <a:off x="2457360" y="3549600"/>
              <a:ext cx="159120" cy="12960"/>
            </p14:xfrm>
          </p:contentPart>
        </mc:Choice>
        <mc:Fallback xmlns="">
          <p:pic>
            <p:nvPicPr>
              <p:cNvPr id="9" name="Рукописный ввод 8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441520" y="3486240"/>
                <a:ext cx="19080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Рукописный ввод 9"/>
              <p14:cNvContentPartPr/>
              <p14:nvPr/>
            </p14:nvContentPartPr>
            <p14:xfrm>
              <a:off x="2298600" y="3753000"/>
              <a:ext cx="190800" cy="6480"/>
            </p14:xfrm>
          </p:contentPart>
        </mc:Choice>
        <mc:Fallback xmlns="">
          <p:pic>
            <p:nvPicPr>
              <p:cNvPr id="10" name="Рукописный ввод 9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282760" y="3689280"/>
                <a:ext cx="222840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Рукописный ввод 10"/>
              <p14:cNvContentPartPr/>
              <p14:nvPr/>
            </p14:nvContentPartPr>
            <p14:xfrm>
              <a:off x="4565520" y="3530520"/>
              <a:ext cx="228960" cy="32040"/>
            </p14:xfrm>
          </p:contentPart>
        </mc:Choice>
        <mc:Fallback xmlns="">
          <p:pic>
            <p:nvPicPr>
              <p:cNvPr id="11" name="Рукописный ввод 10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549680" y="3467160"/>
                <a:ext cx="26064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Рукописный ввод 11"/>
              <p14:cNvContentPartPr/>
              <p14:nvPr/>
            </p14:nvContentPartPr>
            <p14:xfrm>
              <a:off x="4565520" y="3720960"/>
              <a:ext cx="184680" cy="45000"/>
            </p14:xfrm>
          </p:contentPart>
        </mc:Choice>
        <mc:Fallback xmlns="">
          <p:pic>
            <p:nvPicPr>
              <p:cNvPr id="12" name="Рукописный ввод 11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549680" y="3657600"/>
                <a:ext cx="216360" cy="171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0469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0989" y="226177"/>
            <a:ext cx="9829799" cy="1280890"/>
          </a:xfrm>
        </p:spPr>
        <p:txBody>
          <a:bodyPr/>
          <a:lstStyle/>
          <a:p>
            <a:pPr algn="ctr"/>
            <a:r>
              <a:rPr lang="ru-RU" dirty="0"/>
              <a:t>Рекомендации по их профилактике и </a:t>
            </a:r>
            <a:r>
              <a:rPr lang="ru-RU" dirty="0" smtClean="0"/>
              <a:t>коррекции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>
                <a:solidFill>
                  <a:schemeClr val="tx1"/>
                </a:solidFill>
                <a:latin typeface="+mj-lt"/>
              </a:rPr>
              <a:t>коррекция нарушений </a:t>
            </a:r>
            <a:r>
              <a:rPr lang="ru-RU" sz="2000" dirty="0" smtClean="0">
                <a:solidFill>
                  <a:schemeClr val="tx1"/>
                </a:solidFill>
                <a:latin typeface="+mj-lt"/>
              </a:rPr>
              <a:t>звукопроизношения;</a:t>
            </a:r>
            <a:endParaRPr lang="ru-RU" sz="2000" dirty="0">
              <a:solidFill>
                <a:schemeClr val="tx1"/>
              </a:solidFill>
              <a:latin typeface="+mj-lt"/>
            </a:endParaRPr>
          </a:p>
          <a:p>
            <a:endParaRPr lang="ru-RU" sz="2000" dirty="0" smtClean="0">
              <a:solidFill>
                <a:schemeClr val="tx1"/>
              </a:solidFill>
              <a:latin typeface="+mj-lt"/>
            </a:endParaRPr>
          </a:p>
          <a:p>
            <a:r>
              <a:rPr lang="ru-RU" sz="2000" dirty="0" smtClean="0">
                <a:solidFill>
                  <a:schemeClr val="tx1"/>
                </a:solidFill>
                <a:latin typeface="+mj-lt"/>
              </a:rPr>
              <a:t>развитие фонематических процессов: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tx1"/>
                </a:solidFill>
                <a:latin typeface="+mj-lt"/>
              </a:rPr>
              <a:t>фонематического 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слуха, </a:t>
            </a:r>
            <a:endParaRPr lang="ru-RU" sz="2000" dirty="0" smtClean="0">
              <a:solidFill>
                <a:schemeClr val="tx1"/>
              </a:solidFill>
              <a:latin typeface="+mj-lt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tx1"/>
                </a:solidFill>
                <a:latin typeface="+mj-lt"/>
              </a:rPr>
              <a:t>восприятия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, </a:t>
            </a:r>
            <a:endParaRPr lang="ru-RU" sz="2000" dirty="0" smtClean="0">
              <a:solidFill>
                <a:schemeClr val="tx1"/>
              </a:solidFill>
              <a:latin typeface="+mj-lt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tx1"/>
                </a:solidFill>
                <a:latin typeface="+mj-lt"/>
              </a:rPr>
              <a:t>анализа 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и синтеза. </a:t>
            </a:r>
            <a:r>
              <a:rPr lang="ru-RU" sz="2000" dirty="0" smtClean="0">
                <a:solidFill>
                  <a:schemeClr val="tx1"/>
                </a:solidFill>
                <a:latin typeface="+mj-lt"/>
              </a:rPr>
              <a:t>;</a:t>
            </a:r>
            <a:endParaRPr lang="ru-RU" sz="2000" dirty="0">
              <a:solidFill>
                <a:schemeClr val="tx1"/>
              </a:solidFill>
              <a:latin typeface="+mj-lt"/>
            </a:endParaRP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КГАУ «Камчатский ЦППРиК»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525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1758" y="226177"/>
            <a:ext cx="9861187" cy="1280890"/>
          </a:xfrm>
        </p:spPr>
        <p:txBody>
          <a:bodyPr/>
          <a:lstStyle/>
          <a:p>
            <a:pPr algn="ctr"/>
            <a:r>
              <a:rPr lang="ru-RU" dirty="0"/>
              <a:t>Примеры коррекционных упражнений: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1126" y="1070811"/>
            <a:ext cx="10000219" cy="4434011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+mj-lt"/>
              </a:rPr>
              <a:t>Упражнение </a:t>
            </a:r>
            <a:r>
              <a:rPr lang="ru-RU" sz="2000" i="1" dirty="0">
                <a:solidFill>
                  <a:schemeClr val="tx1"/>
                </a:solidFill>
                <a:latin typeface="+mj-lt"/>
              </a:rPr>
              <a:t>«Веселая рыбалка»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. Р</a:t>
            </a:r>
            <a:r>
              <a:rPr lang="ru-RU" sz="2000" dirty="0" smtClean="0">
                <a:solidFill>
                  <a:schemeClr val="tx1"/>
                </a:solidFill>
                <a:latin typeface="+mj-lt"/>
              </a:rPr>
              <a:t>азвитие 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навыка звукового анализа и синтеза, умения определять наличие определенного звука в слове</a:t>
            </a:r>
            <a:r>
              <a:rPr lang="ru-RU" sz="2000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+mj-lt"/>
              </a:rPr>
              <a:t>Упражнение </a:t>
            </a:r>
            <a:r>
              <a:rPr lang="ru-RU" sz="2000" i="1" dirty="0">
                <a:solidFill>
                  <a:schemeClr val="tx1"/>
                </a:solidFill>
                <a:latin typeface="+mj-lt"/>
              </a:rPr>
              <a:t>«Придумай и запиши». 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Р</a:t>
            </a:r>
            <a:r>
              <a:rPr lang="ru-RU" sz="2000" dirty="0" smtClean="0">
                <a:solidFill>
                  <a:schemeClr val="tx1"/>
                </a:solidFill>
                <a:latin typeface="+mj-lt"/>
              </a:rPr>
              <a:t>азвитие 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фонематического слуха, умения придумать слово на заданный звук, развитие навыка выделять первый звук в слове. </a:t>
            </a:r>
            <a:r>
              <a:rPr lang="ru-RU" sz="2000" dirty="0" smtClean="0">
                <a:solidFill>
                  <a:schemeClr val="tx1"/>
                </a:solidFill>
                <a:latin typeface="+mj-lt"/>
              </a:rPr>
              <a:t>С заданными 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слогами ребенку необходимость придумать слова и записать. </a:t>
            </a:r>
            <a:endParaRPr lang="ru-RU" sz="2000" dirty="0" smtClean="0">
              <a:solidFill>
                <a:schemeClr val="tx1"/>
              </a:solidFill>
              <a:latin typeface="+mj-lt"/>
            </a:endParaRPr>
          </a:p>
          <a:p>
            <a:r>
              <a:rPr lang="ru-RU" sz="2000" dirty="0" smtClean="0">
                <a:solidFill>
                  <a:schemeClr val="tx1"/>
                </a:solidFill>
                <a:latin typeface="+mj-lt"/>
              </a:rPr>
              <a:t>Упражнение 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«Выбери». Р</a:t>
            </a:r>
            <a:r>
              <a:rPr lang="ru-RU" sz="2000" dirty="0" smtClean="0">
                <a:solidFill>
                  <a:schemeClr val="tx1"/>
                </a:solidFill>
                <a:latin typeface="+mj-lt"/>
              </a:rPr>
              <a:t>азвитие 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фонематического слуха на уровне слова, развитие внимания. </a:t>
            </a:r>
            <a:r>
              <a:rPr lang="ru-RU" sz="2000" dirty="0" smtClean="0">
                <a:solidFill>
                  <a:schemeClr val="tx1"/>
                </a:solidFill>
                <a:latin typeface="+mj-lt"/>
              </a:rPr>
              <a:t>Педагог 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кладется набор картинок перед обучающимся и дает задание отобрать картинки, в названии которых есть </a:t>
            </a:r>
            <a:r>
              <a:rPr lang="ru-RU" sz="2000" dirty="0" smtClean="0">
                <a:solidFill>
                  <a:schemeClr val="tx1"/>
                </a:solidFill>
                <a:latin typeface="+mj-lt"/>
              </a:rPr>
              <a:t>заданный звук. 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+mj-lt"/>
              </a:rPr>
              <a:t>Упражнение </a:t>
            </a:r>
            <a:r>
              <a:rPr lang="ru-RU" sz="2000" i="1" dirty="0">
                <a:solidFill>
                  <a:schemeClr val="tx1"/>
                </a:solidFill>
                <a:latin typeface="+mj-lt"/>
              </a:rPr>
              <a:t>«Повтори за мной». 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Р</a:t>
            </a:r>
            <a:r>
              <a:rPr lang="ru-RU" sz="2000" dirty="0" smtClean="0">
                <a:solidFill>
                  <a:schemeClr val="tx1"/>
                </a:solidFill>
                <a:latin typeface="+mj-lt"/>
              </a:rPr>
              <a:t>азвитие 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фонематического слуха на уровне предложения, развитие внимания. </a:t>
            </a:r>
            <a:r>
              <a:rPr lang="ru-RU" sz="2000" dirty="0" smtClean="0">
                <a:solidFill>
                  <a:schemeClr val="tx1"/>
                </a:solidFill>
                <a:latin typeface="+mj-lt"/>
              </a:rPr>
              <a:t>Необходимо повторить 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предложения вслед за </a:t>
            </a:r>
            <a:r>
              <a:rPr lang="ru-RU" sz="2000" dirty="0" smtClean="0">
                <a:solidFill>
                  <a:schemeClr val="tx1"/>
                </a:solidFill>
                <a:latin typeface="+mj-lt"/>
              </a:rPr>
              <a:t>педагогом, 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правильно проговаривая </a:t>
            </a:r>
            <a:r>
              <a:rPr lang="ru-RU" sz="2000" dirty="0" smtClean="0">
                <a:solidFill>
                  <a:schemeClr val="tx1"/>
                </a:solidFill>
                <a:latin typeface="+mj-lt"/>
              </a:rPr>
              <a:t>заданный звук.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+mj-lt"/>
              </a:rPr>
              <a:t>Упражнение </a:t>
            </a:r>
            <a:r>
              <a:rPr lang="ru-RU" sz="2000" i="1" dirty="0" smtClean="0">
                <a:solidFill>
                  <a:schemeClr val="tx1"/>
                </a:solidFill>
                <a:latin typeface="+mj-lt"/>
              </a:rPr>
              <a:t>«Вставь </a:t>
            </a:r>
            <a:r>
              <a:rPr lang="ru-RU" sz="2000" i="1" dirty="0">
                <a:solidFill>
                  <a:schemeClr val="tx1"/>
                </a:solidFill>
                <a:latin typeface="+mj-lt"/>
              </a:rPr>
              <a:t>пропущенное слово». 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С</a:t>
            </a:r>
            <a:r>
              <a:rPr lang="ru-RU" sz="2000" dirty="0" smtClean="0">
                <a:solidFill>
                  <a:schemeClr val="tx1"/>
                </a:solidFill>
                <a:latin typeface="+mj-lt"/>
              </a:rPr>
              <a:t>овершенствование 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навыка дифференциации оппозиционных звуков. П</a:t>
            </a:r>
            <a:r>
              <a:rPr lang="ru-RU" sz="2000" dirty="0" smtClean="0">
                <a:solidFill>
                  <a:schemeClr val="tx1"/>
                </a:solidFill>
                <a:latin typeface="+mj-lt"/>
              </a:rPr>
              <a:t>еред 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ребенком лежит текст с пропущенными буквами, ребенку нужно вставить нужную букву и прочитать текст вслух. 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КГАУ «Камчатский ЦППРиК»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446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Образцы упражнений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690" y="1507067"/>
            <a:ext cx="5037666" cy="3778250"/>
          </a:xfr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КГАУ «Камчатский ЦППРиК»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832" y="1391987"/>
            <a:ext cx="5642810" cy="4232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30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1758" y="226177"/>
            <a:ext cx="10506242" cy="1280890"/>
          </a:xfrm>
        </p:spPr>
        <p:txBody>
          <a:bodyPr/>
          <a:lstStyle/>
          <a:p>
            <a:pPr algn="ctr"/>
            <a:r>
              <a:rPr lang="ru-RU" dirty="0" err="1"/>
              <a:t>Дисграфия</a:t>
            </a:r>
            <a:r>
              <a:rPr lang="ru-RU" dirty="0"/>
              <a:t> на основе нарушений фонемного </a:t>
            </a:r>
            <a:r>
              <a:rPr lang="ru-RU" dirty="0" smtClean="0"/>
              <a:t>распознавания (акустическая)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7901" y="1356565"/>
            <a:ext cx="10002572" cy="44494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>
                <a:solidFill>
                  <a:schemeClr val="tx1"/>
                </a:solidFill>
                <a:latin typeface="+mj-lt"/>
              </a:rPr>
              <a:t>Проявляется в заменах букв, соответствующих фонетически близким звукам. 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КГАУ «Камчатский ЦППРиК»</a:t>
            </a:r>
            <a:endParaRPr lang="ru-RU" dirty="0"/>
          </a:p>
        </p:txBody>
      </p:sp>
      <p:pic>
        <p:nvPicPr>
          <p:cNvPr id="5" name="Рисунок 4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99" y="2393304"/>
            <a:ext cx="5040000" cy="3240000"/>
          </a:xfrm>
          <a:prstGeom prst="rect">
            <a:avLst/>
          </a:prstGeom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5447899" y="1801506"/>
            <a:ext cx="6378801" cy="496505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b="1" u="sng" dirty="0">
                <a:solidFill>
                  <a:schemeClr val="tx1"/>
                </a:solidFill>
                <a:latin typeface="+mj-lt"/>
              </a:rPr>
              <a:t>Специфические ошибки</a:t>
            </a:r>
          </a:p>
          <a:p>
            <a:pPr marL="0" indent="0">
              <a:buFont typeface="Wingdings 3" charset="2"/>
              <a:buNone/>
            </a:pPr>
            <a:r>
              <a:rPr lang="ru-RU" sz="2000" dirty="0" smtClean="0">
                <a:solidFill>
                  <a:schemeClr val="tx1"/>
                </a:solidFill>
                <a:latin typeface="+mj-lt"/>
              </a:rPr>
              <a:t>Смешение букв:</a:t>
            </a:r>
          </a:p>
          <a:p>
            <a:pPr fontAlgn="base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tx1"/>
                </a:solidFill>
                <a:latin typeface="+mj-lt"/>
              </a:rPr>
              <a:t>Звонкие – глухие – «</a:t>
            </a:r>
            <a:r>
              <a:rPr lang="ru-RU" sz="2000" dirty="0" err="1" smtClean="0">
                <a:solidFill>
                  <a:schemeClr val="tx1"/>
                </a:solidFill>
                <a:latin typeface="+mj-lt"/>
              </a:rPr>
              <a:t>кослик</a:t>
            </a:r>
            <a:r>
              <a:rPr lang="ru-RU" sz="2000" dirty="0" smtClean="0">
                <a:solidFill>
                  <a:schemeClr val="tx1"/>
                </a:solidFill>
                <a:latin typeface="+mj-lt"/>
              </a:rPr>
              <a:t>» (козлик), «</a:t>
            </a:r>
            <a:r>
              <a:rPr lang="ru-RU" sz="2000" dirty="0" err="1" smtClean="0">
                <a:solidFill>
                  <a:schemeClr val="tx1"/>
                </a:solidFill>
                <a:latin typeface="+mj-lt"/>
              </a:rPr>
              <a:t>вазилёк</a:t>
            </a:r>
            <a:r>
              <a:rPr lang="ru-RU" sz="2000" dirty="0" smtClean="0">
                <a:solidFill>
                  <a:schemeClr val="tx1"/>
                </a:solidFill>
                <a:latin typeface="+mj-lt"/>
              </a:rPr>
              <a:t>» (василёк);</a:t>
            </a:r>
          </a:p>
          <a:p>
            <a:pPr fontAlgn="base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tx1"/>
                </a:solidFill>
                <a:latin typeface="+mj-lt"/>
              </a:rPr>
              <a:t>Лабиализованные гласные</a:t>
            </a:r>
          </a:p>
          <a:p>
            <a:pPr marL="0" indent="0" fontAlgn="base">
              <a:lnSpc>
                <a:spcPct val="90000"/>
              </a:lnSpc>
              <a:spcBef>
                <a:spcPts val="600"/>
              </a:spcBef>
              <a:buNone/>
            </a:pPr>
            <a:r>
              <a:rPr lang="ru-RU" sz="2000" dirty="0">
                <a:solidFill>
                  <a:schemeClr val="tx1"/>
                </a:solidFill>
                <a:latin typeface="+mj-lt"/>
              </a:rPr>
              <a:t>	</a:t>
            </a:r>
            <a:r>
              <a:rPr lang="ru-RU" sz="2000" dirty="0" smtClean="0">
                <a:solidFill>
                  <a:schemeClr val="tx1"/>
                </a:solidFill>
                <a:latin typeface="+mj-lt"/>
              </a:rPr>
              <a:t>	о- у – «звенит </a:t>
            </a:r>
            <a:r>
              <a:rPr lang="ru-RU" sz="2000" dirty="0" err="1" smtClean="0">
                <a:solidFill>
                  <a:schemeClr val="tx1"/>
                </a:solidFill>
                <a:latin typeface="+mj-lt"/>
              </a:rPr>
              <a:t>рочей</a:t>
            </a:r>
            <a:r>
              <a:rPr lang="ru-RU" sz="2000" dirty="0" smtClean="0">
                <a:solidFill>
                  <a:schemeClr val="tx1"/>
                </a:solidFill>
                <a:latin typeface="+mj-lt"/>
              </a:rPr>
              <a:t>»;</a:t>
            </a:r>
          </a:p>
          <a:p>
            <a:pPr marL="0" indent="0" fontAlgn="base">
              <a:lnSpc>
                <a:spcPct val="90000"/>
              </a:lnSpc>
              <a:spcBef>
                <a:spcPts val="600"/>
              </a:spcBef>
              <a:buNone/>
            </a:pPr>
            <a:r>
              <a:rPr lang="ru-RU" sz="2000" dirty="0">
                <a:solidFill>
                  <a:schemeClr val="tx1"/>
                </a:solidFill>
                <a:latin typeface="+mj-lt"/>
              </a:rPr>
              <a:t>	</a:t>
            </a:r>
            <a:r>
              <a:rPr lang="ru-RU" sz="2000" dirty="0" smtClean="0">
                <a:solidFill>
                  <a:schemeClr val="tx1"/>
                </a:solidFill>
                <a:latin typeface="+mj-lt"/>
              </a:rPr>
              <a:t>	ё – ю – «</a:t>
            </a:r>
            <a:r>
              <a:rPr lang="ru-RU" sz="2000" dirty="0" err="1" smtClean="0">
                <a:solidFill>
                  <a:schemeClr val="tx1"/>
                </a:solidFill>
                <a:latin typeface="+mj-lt"/>
              </a:rPr>
              <a:t>клёква</a:t>
            </a:r>
            <a:r>
              <a:rPr lang="ru-RU" sz="2000" dirty="0" smtClean="0">
                <a:solidFill>
                  <a:schemeClr val="tx1"/>
                </a:solidFill>
                <a:latin typeface="+mj-lt"/>
              </a:rPr>
              <a:t>», «</a:t>
            </a:r>
            <a:r>
              <a:rPr lang="ru-RU" sz="2000" dirty="0" err="1" smtClean="0">
                <a:solidFill>
                  <a:schemeClr val="tx1"/>
                </a:solidFill>
                <a:latin typeface="+mj-lt"/>
              </a:rPr>
              <a:t>перелютные</a:t>
            </a:r>
            <a:r>
              <a:rPr lang="ru-RU" sz="2000" dirty="0" smtClean="0">
                <a:solidFill>
                  <a:schemeClr val="tx1"/>
                </a:solidFill>
                <a:latin typeface="+mj-lt"/>
              </a:rPr>
              <a:t> птицы»;</a:t>
            </a:r>
          </a:p>
          <a:p>
            <a:pPr fontAlgn="base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tx1"/>
                </a:solidFill>
                <a:latin typeface="+mj-lt"/>
              </a:rPr>
              <a:t>Заднеязычные (г, к, х) – «</a:t>
            </a:r>
            <a:r>
              <a:rPr lang="ru-RU" sz="2000" dirty="0" err="1" smtClean="0">
                <a:solidFill>
                  <a:schemeClr val="tx1"/>
                </a:solidFill>
                <a:latin typeface="+mj-lt"/>
              </a:rPr>
              <a:t>черёмука</a:t>
            </a:r>
            <a:r>
              <a:rPr lang="ru-RU" sz="2000" dirty="0" smtClean="0">
                <a:solidFill>
                  <a:schemeClr val="tx1"/>
                </a:solidFill>
                <a:latin typeface="+mj-lt"/>
              </a:rPr>
              <a:t>», «за </a:t>
            </a:r>
            <a:r>
              <a:rPr lang="ru-RU" sz="2000" dirty="0" err="1" smtClean="0">
                <a:solidFill>
                  <a:schemeClr val="tx1"/>
                </a:solidFill>
                <a:latin typeface="+mj-lt"/>
              </a:rPr>
              <a:t>голмом</a:t>
            </a:r>
            <a:r>
              <a:rPr lang="ru-RU" sz="2000" dirty="0" smtClean="0">
                <a:solidFill>
                  <a:schemeClr val="tx1"/>
                </a:solidFill>
                <a:latin typeface="+mj-lt"/>
              </a:rPr>
              <a:t>»;</a:t>
            </a:r>
          </a:p>
          <a:p>
            <a:pPr fontAlgn="base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tx1"/>
                </a:solidFill>
                <a:latin typeface="+mj-lt"/>
              </a:rPr>
              <a:t>Аффрикаты</a:t>
            </a:r>
          </a:p>
          <a:p>
            <a:pPr marL="0" indent="895350" fontAlgn="base">
              <a:lnSpc>
                <a:spcPct val="90000"/>
              </a:lnSpc>
              <a:spcBef>
                <a:spcPts val="600"/>
              </a:spcBef>
              <a:buNone/>
            </a:pPr>
            <a:r>
              <a:rPr lang="ru-RU" sz="2000" dirty="0" smtClean="0">
                <a:solidFill>
                  <a:schemeClr val="tx1"/>
                </a:solidFill>
                <a:latin typeface="+mj-lt"/>
              </a:rPr>
              <a:t>ч-щ – «</a:t>
            </a:r>
            <a:r>
              <a:rPr lang="ru-RU" sz="2000" dirty="0" err="1" smtClean="0">
                <a:solidFill>
                  <a:schemeClr val="tx1"/>
                </a:solidFill>
                <a:latin typeface="+mj-lt"/>
              </a:rPr>
              <a:t>стущал</a:t>
            </a:r>
            <a:r>
              <a:rPr lang="ru-RU" sz="2000" dirty="0" smtClean="0">
                <a:solidFill>
                  <a:schemeClr val="tx1"/>
                </a:solidFill>
                <a:latin typeface="+mj-lt"/>
              </a:rPr>
              <a:t>», «</a:t>
            </a:r>
            <a:r>
              <a:rPr lang="ru-RU" sz="2000" dirty="0" err="1" smtClean="0">
                <a:solidFill>
                  <a:schemeClr val="tx1"/>
                </a:solidFill>
                <a:latin typeface="+mj-lt"/>
              </a:rPr>
              <a:t>роча</a:t>
            </a:r>
            <a:r>
              <a:rPr lang="ru-RU" sz="2000" dirty="0" smtClean="0">
                <a:solidFill>
                  <a:schemeClr val="tx1"/>
                </a:solidFill>
                <a:latin typeface="+mj-lt"/>
              </a:rPr>
              <a:t>» </a:t>
            </a:r>
          </a:p>
          <a:p>
            <a:pPr marL="0" indent="895350" fontAlgn="base">
              <a:lnSpc>
                <a:spcPct val="90000"/>
              </a:lnSpc>
              <a:spcBef>
                <a:spcPts val="600"/>
              </a:spcBef>
              <a:buNone/>
            </a:pPr>
            <a:r>
              <a:rPr lang="ru-RU" sz="2000" dirty="0" smtClean="0">
                <a:solidFill>
                  <a:schemeClr val="tx1"/>
                </a:solidFill>
                <a:latin typeface="+mj-lt"/>
              </a:rPr>
              <a:t>ч-ц – «</a:t>
            </a:r>
            <a:r>
              <a:rPr lang="ru-RU" sz="2000" dirty="0" err="1" smtClean="0">
                <a:solidFill>
                  <a:schemeClr val="tx1"/>
                </a:solidFill>
                <a:latin typeface="+mj-lt"/>
              </a:rPr>
              <a:t>сквореч</a:t>
            </a:r>
            <a:r>
              <a:rPr lang="ru-RU" sz="2000" dirty="0" smtClean="0">
                <a:solidFill>
                  <a:schemeClr val="tx1"/>
                </a:solidFill>
                <a:latin typeface="+mj-lt"/>
              </a:rPr>
              <a:t>», «</a:t>
            </a:r>
            <a:r>
              <a:rPr lang="ru-RU" sz="2000" dirty="0" err="1" smtClean="0">
                <a:solidFill>
                  <a:schemeClr val="tx1"/>
                </a:solidFill>
                <a:latin typeface="+mj-lt"/>
              </a:rPr>
              <a:t>чапля</a:t>
            </a:r>
            <a:r>
              <a:rPr lang="ru-RU" sz="2000" dirty="0" smtClean="0">
                <a:solidFill>
                  <a:schemeClr val="tx1"/>
                </a:solidFill>
                <a:latin typeface="+mj-lt"/>
              </a:rPr>
              <a:t>» </a:t>
            </a:r>
          </a:p>
          <a:p>
            <a:pPr marL="0" indent="895350" fontAlgn="base">
              <a:lnSpc>
                <a:spcPct val="90000"/>
              </a:lnSpc>
              <a:spcBef>
                <a:spcPts val="600"/>
              </a:spcBef>
              <a:buNone/>
            </a:pPr>
            <a:r>
              <a:rPr lang="ru-RU" sz="2000" dirty="0" smtClean="0">
                <a:solidFill>
                  <a:schemeClr val="tx1"/>
                </a:solidFill>
                <a:latin typeface="+mj-lt"/>
              </a:rPr>
              <a:t>ч-</a:t>
            </a:r>
            <a:r>
              <a:rPr lang="ru-RU" sz="2000" dirty="0" err="1" smtClean="0">
                <a:solidFill>
                  <a:schemeClr val="tx1"/>
                </a:solidFill>
                <a:latin typeface="+mj-lt"/>
              </a:rPr>
              <a:t>ть</a:t>
            </a:r>
            <a:r>
              <a:rPr lang="ru-RU" sz="2000" dirty="0" smtClean="0">
                <a:solidFill>
                  <a:schemeClr val="tx1"/>
                </a:solidFill>
                <a:latin typeface="+mj-lt"/>
              </a:rPr>
              <a:t> – «</a:t>
            </a:r>
            <a:r>
              <a:rPr lang="ru-RU" sz="2000" dirty="0" err="1" smtClean="0">
                <a:solidFill>
                  <a:schemeClr val="tx1"/>
                </a:solidFill>
                <a:latin typeface="+mj-lt"/>
              </a:rPr>
              <a:t>черчит</a:t>
            </a:r>
            <a:r>
              <a:rPr lang="ru-RU" sz="2000" dirty="0" smtClean="0">
                <a:solidFill>
                  <a:schemeClr val="tx1"/>
                </a:solidFill>
                <a:latin typeface="+mj-lt"/>
              </a:rPr>
              <a:t>», «</a:t>
            </a:r>
            <a:r>
              <a:rPr lang="ru-RU" sz="2000" dirty="0" err="1" smtClean="0">
                <a:solidFill>
                  <a:schemeClr val="tx1"/>
                </a:solidFill>
                <a:latin typeface="+mj-lt"/>
              </a:rPr>
              <a:t>утитель</a:t>
            </a:r>
            <a:r>
              <a:rPr lang="ru-RU" sz="2000" dirty="0" smtClean="0">
                <a:solidFill>
                  <a:schemeClr val="tx1"/>
                </a:solidFill>
                <a:latin typeface="+mj-lt"/>
              </a:rPr>
              <a:t>» </a:t>
            </a:r>
          </a:p>
          <a:p>
            <a:pPr marL="0" indent="895350" fontAlgn="base">
              <a:lnSpc>
                <a:spcPct val="90000"/>
              </a:lnSpc>
              <a:spcBef>
                <a:spcPts val="600"/>
              </a:spcBef>
              <a:buNone/>
            </a:pPr>
            <a:r>
              <a:rPr lang="ru-RU" sz="2000" dirty="0" smtClean="0">
                <a:solidFill>
                  <a:schemeClr val="tx1"/>
                </a:solidFill>
                <a:latin typeface="+mj-lt"/>
              </a:rPr>
              <a:t>ц-т - «</a:t>
            </a:r>
            <a:r>
              <a:rPr lang="ru-RU" sz="2000" dirty="0" err="1" smtClean="0">
                <a:solidFill>
                  <a:schemeClr val="tx1"/>
                </a:solidFill>
                <a:latin typeface="+mj-lt"/>
              </a:rPr>
              <a:t>пцицы</a:t>
            </a:r>
            <a:r>
              <a:rPr lang="ru-RU" sz="2000" dirty="0" smtClean="0">
                <a:solidFill>
                  <a:schemeClr val="tx1"/>
                </a:solidFill>
                <a:latin typeface="+mj-lt"/>
              </a:rPr>
              <a:t>» </a:t>
            </a:r>
          </a:p>
          <a:p>
            <a:pPr marL="0" indent="895350">
              <a:lnSpc>
                <a:spcPct val="90000"/>
              </a:lnSpc>
              <a:spcBef>
                <a:spcPts val="600"/>
              </a:spcBef>
              <a:buNone/>
            </a:pPr>
            <a:r>
              <a:rPr lang="ru-RU" sz="2000" dirty="0" smtClean="0">
                <a:solidFill>
                  <a:schemeClr val="tx1"/>
                </a:solidFill>
                <a:latin typeface="+mj-lt"/>
              </a:rPr>
              <a:t>ц-с – «</a:t>
            </a:r>
            <a:r>
              <a:rPr lang="ru-RU" sz="2000" dirty="0" err="1" smtClean="0">
                <a:solidFill>
                  <a:schemeClr val="tx1"/>
                </a:solidFill>
                <a:latin typeface="+mj-lt"/>
              </a:rPr>
              <a:t>куриса</a:t>
            </a:r>
            <a:r>
              <a:rPr lang="ru-RU" sz="2000" dirty="0" smtClean="0">
                <a:solidFill>
                  <a:schemeClr val="tx1"/>
                </a:solidFill>
                <a:latin typeface="+mj-lt"/>
              </a:rPr>
              <a:t>» 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tx1"/>
                </a:solidFill>
                <a:latin typeface="+mj-lt"/>
              </a:rPr>
              <a:t>Неправильное обозначение 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мягкости согласных на письме – «кон» (конь), «</a:t>
            </a:r>
            <a:r>
              <a:rPr lang="ru-RU" sz="2000" dirty="0" err="1">
                <a:solidFill>
                  <a:schemeClr val="tx1"/>
                </a:solidFill>
                <a:latin typeface="+mj-lt"/>
              </a:rPr>
              <a:t>смали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» (смяли</a:t>
            </a:r>
            <a:r>
              <a:rPr lang="ru-RU" sz="2000" dirty="0" smtClean="0">
                <a:solidFill>
                  <a:schemeClr val="tx1"/>
                </a:solidFill>
                <a:latin typeface="+mj-lt"/>
              </a:rPr>
              <a:t>).</a:t>
            </a:r>
            <a:endParaRPr lang="ru-RU" sz="2000" dirty="0">
              <a:solidFill>
                <a:schemeClr val="tx1"/>
              </a:solidFill>
              <a:latin typeface="+mj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Рукописный ввод 6"/>
              <p14:cNvContentPartPr/>
              <p14:nvPr/>
            </p14:nvContentPartPr>
            <p14:xfrm>
              <a:off x="2044800" y="4349880"/>
              <a:ext cx="159120" cy="25560"/>
            </p14:xfrm>
          </p:contentPart>
        </mc:Choice>
        <mc:Fallback xmlns="">
          <p:pic>
            <p:nvPicPr>
              <p:cNvPr id="7" name="Рукописный ввод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28960" y="4286160"/>
                <a:ext cx="19080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Рукописный ввод 7"/>
              <p14:cNvContentPartPr/>
              <p14:nvPr/>
            </p14:nvContentPartPr>
            <p14:xfrm>
              <a:off x="2057400" y="4229280"/>
              <a:ext cx="197280" cy="12960"/>
            </p14:xfrm>
          </p:contentPart>
        </mc:Choice>
        <mc:Fallback xmlns="">
          <p:pic>
            <p:nvPicPr>
              <p:cNvPr id="8" name="Рукописный ввод 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41560" y="4165560"/>
                <a:ext cx="22896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Рукописный ввод 8"/>
              <p14:cNvContentPartPr/>
              <p14:nvPr/>
            </p14:nvContentPartPr>
            <p14:xfrm>
              <a:off x="2311560" y="4336920"/>
              <a:ext cx="165240" cy="19440"/>
            </p14:xfrm>
          </p:contentPart>
        </mc:Choice>
        <mc:Fallback xmlns="">
          <p:pic>
            <p:nvPicPr>
              <p:cNvPr id="9" name="Рукописный ввод 8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295360" y="4273560"/>
                <a:ext cx="19728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Рукописный ввод 9"/>
              <p14:cNvContentPartPr/>
              <p14:nvPr/>
            </p14:nvContentPartPr>
            <p14:xfrm>
              <a:off x="2355840" y="4235400"/>
              <a:ext cx="197280" cy="6840"/>
            </p14:xfrm>
          </p:contentPart>
        </mc:Choice>
        <mc:Fallback xmlns="">
          <p:pic>
            <p:nvPicPr>
              <p:cNvPr id="10" name="Рукописный ввод 9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340000" y="4172040"/>
                <a:ext cx="22896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Рукописный ввод 10"/>
              <p14:cNvContentPartPr/>
              <p14:nvPr/>
            </p14:nvContentPartPr>
            <p14:xfrm>
              <a:off x="1536840" y="3289320"/>
              <a:ext cx="190800" cy="63720"/>
            </p14:xfrm>
          </p:contentPart>
        </mc:Choice>
        <mc:Fallback xmlns="">
          <p:pic>
            <p:nvPicPr>
              <p:cNvPr id="11" name="Рукописный ввод 10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521000" y="3225960"/>
                <a:ext cx="222480" cy="1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Рукописный ввод 11"/>
              <p14:cNvContentPartPr/>
              <p14:nvPr/>
            </p14:nvContentPartPr>
            <p14:xfrm>
              <a:off x="1517760" y="3460680"/>
              <a:ext cx="165240" cy="51120"/>
            </p14:xfrm>
          </p:contentPart>
        </mc:Choice>
        <mc:Fallback xmlns="">
          <p:pic>
            <p:nvPicPr>
              <p:cNvPr id="12" name="Рукописный ввод 11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501920" y="3397320"/>
                <a:ext cx="196920" cy="178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1581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Times New Roman/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6599</TotalTime>
  <Words>2298</Words>
  <Application>Microsoft Office PowerPoint</Application>
  <PresentationFormat>Широкоэкранный</PresentationFormat>
  <Paragraphs>316</Paragraphs>
  <Slides>39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6" baseType="lpstr">
      <vt:lpstr>Arial</vt:lpstr>
      <vt:lpstr>Calibri</vt:lpstr>
      <vt:lpstr>Times New Roman</vt:lpstr>
      <vt:lpstr>Wingdings</vt:lpstr>
      <vt:lpstr>Wingdings 3</vt:lpstr>
      <vt:lpstr>Легкий дым</vt:lpstr>
      <vt:lpstr>PDF</vt:lpstr>
      <vt:lpstr>Как помочь ребенку с дисграфией?</vt:lpstr>
      <vt:lpstr>Презентация PowerPoint</vt:lpstr>
      <vt:lpstr>Презентация PowerPoint</vt:lpstr>
      <vt:lpstr>Виды дисграфии</vt:lpstr>
      <vt:lpstr>Артикуляторно-акустическая дисграфия</vt:lpstr>
      <vt:lpstr>Рекомендации по их профилактике и коррекции</vt:lpstr>
      <vt:lpstr>Примеры коррекционных упражнений:</vt:lpstr>
      <vt:lpstr>Образцы упражнений</vt:lpstr>
      <vt:lpstr>Дисграфия на основе нарушений фонемного распознавания (акустическая) </vt:lpstr>
      <vt:lpstr>Рекомендации по их профилактике и коррекции:</vt:lpstr>
      <vt:lpstr>Примеры коррекционных упражнений:</vt:lpstr>
      <vt:lpstr>Образцы упражнений: </vt:lpstr>
      <vt:lpstr>Дисграфия на почве нарушения языкового анализа и синтеза</vt:lpstr>
      <vt:lpstr>Рекомендации по их профилактике и коррекции:</vt:lpstr>
      <vt:lpstr>Примеры коррекционных упражнений:</vt:lpstr>
      <vt:lpstr>Примеры коррекционных упражнений:</vt:lpstr>
      <vt:lpstr>Примеры коррекционных упражнений:</vt:lpstr>
      <vt:lpstr>Образцы упражнений:</vt:lpstr>
      <vt:lpstr>Аграмматическая дисграфия</vt:lpstr>
      <vt:lpstr>Рекомендации по их профилактике и коррекции:</vt:lpstr>
      <vt:lpstr>Примеры коррекционных упражнений: </vt:lpstr>
      <vt:lpstr>Образцы упражнений: </vt:lpstr>
      <vt:lpstr>Оптическая дисграфия</vt:lpstr>
      <vt:lpstr>Рекомендации по профилактике и коррекции:</vt:lpstr>
      <vt:lpstr>Примеры коррекционных упражнений: </vt:lpstr>
      <vt:lpstr>Образцы упражнений: </vt:lpstr>
      <vt:lpstr>Министерство просвещения РФ  </vt:lpstr>
      <vt:lpstr>Министерство просвещения РФ  </vt:lpstr>
      <vt:lpstr>Федеральная адаптированная основная программа начального общего образования для обучающихся с ТНР.</vt:lpstr>
      <vt:lpstr>Симптомы дисграфии, которые проявляются в дошкольном возрасте</vt:lpstr>
      <vt:lpstr>Учебно-методические пособия: </vt:lpstr>
      <vt:lpstr>Учебно-методические пособия:</vt:lpstr>
      <vt:lpstr>Учебно-методические пособия:</vt:lpstr>
      <vt:lpstr>Для коррекции какого вида дисграфии можно использовать данное упражнение? </vt:lpstr>
      <vt:lpstr>Выберите верный вариант</vt:lpstr>
      <vt:lpstr>Определите, какой это вид дисграфии?</vt:lpstr>
      <vt:lpstr>Для коррекции какого вида дисграфии можно использовать данное упражнение?</vt:lpstr>
      <vt:lpstr>Определите, какой это вид дисграфии?</vt:lpstr>
      <vt:lpstr>Для коррекции какого вида дисграфии можно использовать данное упражнение?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EGrosheleva</cp:lastModifiedBy>
  <cp:revision>109</cp:revision>
  <dcterms:created xsi:type="dcterms:W3CDTF">2022-12-26T02:12:28Z</dcterms:created>
  <dcterms:modified xsi:type="dcterms:W3CDTF">2023-04-19T00:34:15Z</dcterms:modified>
</cp:coreProperties>
</file>