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8" r:id="rId2"/>
    <p:sldId id="279" r:id="rId3"/>
    <p:sldId id="280" r:id="rId4"/>
    <p:sldId id="281" r:id="rId5"/>
    <p:sldId id="282" r:id="rId6"/>
    <p:sldId id="284" r:id="rId7"/>
    <p:sldId id="292" r:id="rId8"/>
    <p:sldId id="286" r:id="rId9"/>
    <p:sldId id="293" r:id="rId10"/>
    <p:sldId id="288" r:id="rId11"/>
    <p:sldId id="289" r:id="rId12"/>
    <p:sldId id="290" r:id="rId13"/>
    <p:sldId id="291" r:id="rId14"/>
    <p:sldId id="256" r:id="rId15"/>
    <p:sldId id="257" r:id="rId16"/>
    <p:sldId id="258" r:id="rId17"/>
    <p:sldId id="261" r:id="rId18"/>
    <p:sldId id="262" r:id="rId19"/>
    <p:sldId id="264" r:id="rId20"/>
    <p:sldId id="259" r:id="rId21"/>
    <p:sldId id="277" r:id="rId22"/>
    <p:sldId id="266" r:id="rId23"/>
    <p:sldId id="267" r:id="rId24"/>
    <p:sldId id="276" r:id="rId25"/>
    <p:sldId id="268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C1ECDA-829D-4938-849D-84EFB157A0F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1F8C57-F5FE-47C4-9707-3E8CC8D52817}">
      <dgm:prSet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Перечень исследуемых показателей </a:t>
          </a:r>
        </a:p>
        <a:p>
          <a:r>
            <a: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 </a:t>
          </a:r>
        </a:p>
        <a:p>
          <a:r>
            <a: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единой методике (ЕМ СПТ)</a:t>
          </a:r>
          <a:endParaRPr lang="ru-RU" sz="16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B160675-042A-409D-9BA7-752FEDA81B8D}" type="parTrans" cxnId="{1333D6D5-9CB0-45D8-A69B-4C0168589D3C}">
      <dgm:prSet/>
      <dgm:spPr/>
      <dgm:t>
        <a:bodyPr/>
        <a:lstStyle/>
        <a:p>
          <a:endParaRPr lang="ru-RU"/>
        </a:p>
      </dgm:t>
    </dgm:pt>
    <dgm:pt modelId="{5706C5FB-9A94-4F7D-81BA-3C35235944FC}" type="sibTrans" cxnId="{1333D6D5-9CB0-45D8-A69B-4C0168589D3C}">
      <dgm:prSet/>
      <dgm:spPr/>
      <dgm:t>
        <a:bodyPr/>
        <a:lstStyle/>
        <a:p>
          <a:endParaRPr lang="ru-RU"/>
        </a:p>
      </dgm:t>
    </dgm:pt>
    <dgm:pt modelId="{6C9961A4-63EB-4C07-9FB6-6476A1CEFA48}">
      <dgm:prSet custT="1"/>
      <dgm:spPr/>
      <dgm:t>
        <a:bodyPr/>
        <a:lstStyle/>
        <a:p>
          <a:pPr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rPr>
            <a:t>Факторы риска -  социально-психологические условия, повышающие угрозу вовлечения в зависимое поведение. </a:t>
          </a:r>
        </a:p>
        <a:p>
          <a:pPr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Качества и условия, регулирующие взаимоотношения личности и социума: </a:t>
          </a:r>
        </a:p>
        <a:p>
          <a:pPr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87313" algn="l"/>
            </a:tabLst>
          </a:pPr>
          <a:r>
            <a:rPr lang="ru-RU" sz="14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- потребность в одобрении; </a:t>
          </a:r>
        </a:p>
        <a:p>
          <a:pPr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87313" algn="l"/>
            </a:tabLst>
          </a:pPr>
          <a:r>
            <a:rPr lang="ru-RU" sz="14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- подверженность влиянию группы;</a:t>
          </a:r>
        </a:p>
        <a:p>
          <a:pPr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87313" algn="l"/>
            </a:tabLst>
          </a:pPr>
          <a:r>
            <a:rPr lang="ru-RU" sz="14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- принятие асоциальных установок социума; </a:t>
          </a:r>
        </a:p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>
              <a:tab pos="87313" algn="l"/>
            </a:tabLst>
            <a:defRPr/>
          </a:pPr>
          <a:r>
            <a:rPr lang="ru-RU" sz="14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14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наркопотребление</a:t>
          </a:r>
          <a:r>
            <a:rPr lang="ru-RU" sz="14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в социальном окружении. </a:t>
          </a:r>
        </a:p>
        <a:p>
          <a:pPr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0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>
          <a:pPr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Качества, влияющие на индивидуальные особенности поведения:</a:t>
          </a:r>
        </a:p>
        <a:p>
          <a:pPr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- склонность к риску (опасности);</a:t>
          </a:r>
        </a:p>
        <a:p>
          <a:pPr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- импульсивность;</a:t>
          </a:r>
        </a:p>
        <a:p>
          <a:pPr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- тревожность;</a:t>
          </a:r>
        </a:p>
        <a:p>
          <a:pPr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- фрустрация.</a:t>
          </a:r>
          <a:endParaRPr lang="ru-RU" sz="1400" b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CF869D-E209-4649-A5AE-085F47E33ECF}" type="parTrans" cxnId="{3B9A62EA-657E-42BC-A281-7521534AF683}">
      <dgm:prSet/>
      <dgm:spPr/>
      <dgm:t>
        <a:bodyPr/>
        <a:lstStyle/>
        <a:p>
          <a:endParaRPr lang="ru-RU"/>
        </a:p>
      </dgm:t>
    </dgm:pt>
    <dgm:pt modelId="{057C3648-CF8F-43CD-8201-369A9F64E3A1}" type="sibTrans" cxnId="{3B9A62EA-657E-42BC-A281-7521534AF683}">
      <dgm:prSet/>
      <dgm:spPr/>
      <dgm:t>
        <a:bodyPr/>
        <a:lstStyle/>
        <a:p>
          <a:endParaRPr lang="ru-RU"/>
        </a:p>
      </dgm:t>
    </dgm:pt>
    <dgm:pt modelId="{BDEC5DA1-54E6-4CB3-A0B5-AE3E09A8A0A7}">
      <dgm:prSet/>
      <dgm:spPr/>
      <dgm:t>
        <a:bodyPr/>
        <a:lstStyle/>
        <a:p>
          <a:pPr algn="ctr"/>
          <a:r>
            <a:rPr lang="ru-RU" b="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rPr>
            <a:t>Факторы защиты – обстоятельства, повышающие социально-психологическую устойчивость к воздействию факторов риска.</a:t>
          </a:r>
        </a:p>
        <a:p>
          <a:pPr algn="ctr"/>
          <a:endParaRPr lang="ru-RU" b="0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>
          <a:pPr algn="just"/>
          <a:r>
            <a:rPr lang="ru-RU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- принятие родителями; </a:t>
          </a:r>
        </a:p>
        <a:p>
          <a:pPr algn="just"/>
          <a:r>
            <a:rPr lang="ru-RU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- принятие одноклассниками ;</a:t>
          </a:r>
        </a:p>
        <a:p>
          <a:pPr algn="just"/>
          <a:r>
            <a:rPr lang="ru-RU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- социальная активность;</a:t>
          </a:r>
        </a:p>
        <a:p>
          <a:pPr algn="just"/>
          <a:r>
            <a:rPr lang="ru-RU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- самоконтроль поведения; </a:t>
          </a:r>
        </a:p>
        <a:p>
          <a:pPr algn="l"/>
          <a:r>
            <a:rPr lang="ru-RU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самоэффективность</a:t>
          </a:r>
          <a:r>
            <a:rPr lang="ru-RU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b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8343019-8DD7-4A7E-A481-6B7E976011C3}" type="parTrans" cxnId="{BC8F27EB-CBEA-478F-9BEC-8A89F570C0FF}">
      <dgm:prSet/>
      <dgm:spPr/>
      <dgm:t>
        <a:bodyPr/>
        <a:lstStyle/>
        <a:p>
          <a:endParaRPr lang="ru-RU"/>
        </a:p>
      </dgm:t>
    </dgm:pt>
    <dgm:pt modelId="{CAF580D4-C89F-4725-A181-6746465C9717}" type="sibTrans" cxnId="{BC8F27EB-CBEA-478F-9BEC-8A89F570C0FF}">
      <dgm:prSet/>
      <dgm:spPr/>
      <dgm:t>
        <a:bodyPr/>
        <a:lstStyle/>
        <a:p>
          <a:endParaRPr lang="ru-RU"/>
        </a:p>
      </dgm:t>
    </dgm:pt>
    <dgm:pt modelId="{489EA1EF-7174-44B2-9DBF-CD63CAEB070D}" type="pres">
      <dgm:prSet presAssocID="{C5C1ECDA-829D-4938-849D-84EFB157A0F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4BCFAE-D4D3-48AD-AD89-1482A995945D}" type="pres">
      <dgm:prSet presAssocID="{EA1F8C57-F5FE-47C4-9707-3E8CC8D5281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AC9536-BA75-4955-9B58-938D6B625918}" type="pres">
      <dgm:prSet presAssocID="{5706C5FB-9A94-4F7D-81BA-3C35235944FC}" presName="sibTrans" presStyleLbl="sibTrans2D1" presStyleIdx="0" presStyleCnt="2" custLinFactNeighborX="-43103" custLinFactNeighborY="5102"/>
      <dgm:spPr/>
      <dgm:t>
        <a:bodyPr/>
        <a:lstStyle/>
        <a:p>
          <a:endParaRPr lang="ru-RU"/>
        </a:p>
      </dgm:t>
    </dgm:pt>
    <dgm:pt modelId="{65B26BE1-A3F1-4878-B646-439227FAEA2D}" type="pres">
      <dgm:prSet presAssocID="{5706C5FB-9A94-4F7D-81BA-3C35235944FC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DDC01D46-9CAA-40C0-BE0B-959066ACD233}" type="pres">
      <dgm:prSet presAssocID="{6C9961A4-63EB-4C07-9FB6-6476A1CEFA48}" presName="node" presStyleLbl="node1" presStyleIdx="1" presStyleCnt="3" custScaleX="157896" custLinFactNeighborX="38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C0CDBC-3E1D-42C8-B558-C191E5FA1436}" type="pres">
      <dgm:prSet presAssocID="{057C3648-CF8F-43CD-8201-369A9F64E3A1}" presName="sibTrans" presStyleLbl="sibTrans2D1" presStyleIdx="1" presStyleCnt="2"/>
      <dgm:spPr>
        <a:prstGeom prst="mathPlus">
          <a:avLst/>
        </a:prstGeom>
      </dgm:spPr>
      <dgm:t>
        <a:bodyPr/>
        <a:lstStyle/>
        <a:p>
          <a:endParaRPr lang="ru-RU"/>
        </a:p>
      </dgm:t>
    </dgm:pt>
    <dgm:pt modelId="{EDA838C6-8F2F-4FCC-AD17-E701412D7404}" type="pres">
      <dgm:prSet presAssocID="{057C3648-CF8F-43CD-8201-369A9F64E3A1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F288DF61-0DF8-4AC1-8131-5D161A19F4C1}" type="pres">
      <dgm:prSet presAssocID="{BDEC5DA1-54E6-4CB3-A0B5-AE3E09A8A0A7}" presName="node" presStyleLbl="node1" presStyleIdx="2" presStyleCnt="3" custScaleX="118532" custScaleY="99524" custLinFactNeighborX="1066" custLinFactNeighborY="-24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099BE3-45A1-4A0A-BD8D-F6D0C26D60D4}" type="presOf" srcId="{6C9961A4-63EB-4C07-9FB6-6476A1CEFA48}" destId="{DDC01D46-9CAA-40C0-BE0B-959066ACD233}" srcOrd="0" destOrd="0" presId="urn:microsoft.com/office/officeart/2005/8/layout/process1"/>
    <dgm:cxn modelId="{E50B5099-E7EF-4220-A52D-F0F59AAB1E04}" type="presOf" srcId="{EA1F8C57-F5FE-47C4-9707-3E8CC8D52817}" destId="{BB4BCFAE-D4D3-48AD-AD89-1482A995945D}" srcOrd="0" destOrd="0" presId="urn:microsoft.com/office/officeart/2005/8/layout/process1"/>
    <dgm:cxn modelId="{1333D6D5-9CB0-45D8-A69B-4C0168589D3C}" srcId="{C5C1ECDA-829D-4938-849D-84EFB157A0FA}" destId="{EA1F8C57-F5FE-47C4-9707-3E8CC8D52817}" srcOrd="0" destOrd="0" parTransId="{7B160675-042A-409D-9BA7-752FEDA81B8D}" sibTransId="{5706C5FB-9A94-4F7D-81BA-3C35235944FC}"/>
    <dgm:cxn modelId="{3B9A62EA-657E-42BC-A281-7521534AF683}" srcId="{C5C1ECDA-829D-4938-849D-84EFB157A0FA}" destId="{6C9961A4-63EB-4C07-9FB6-6476A1CEFA48}" srcOrd="1" destOrd="0" parTransId="{DCCF869D-E209-4649-A5AE-085F47E33ECF}" sibTransId="{057C3648-CF8F-43CD-8201-369A9F64E3A1}"/>
    <dgm:cxn modelId="{6A540DDC-5FAA-4C74-B674-43065931A1C6}" type="presOf" srcId="{057C3648-CF8F-43CD-8201-369A9F64E3A1}" destId="{82C0CDBC-3E1D-42C8-B558-C191E5FA1436}" srcOrd="0" destOrd="0" presId="urn:microsoft.com/office/officeart/2005/8/layout/process1"/>
    <dgm:cxn modelId="{858FCB8A-CC86-480B-A8AA-33655623FB44}" type="presOf" srcId="{BDEC5DA1-54E6-4CB3-A0B5-AE3E09A8A0A7}" destId="{F288DF61-0DF8-4AC1-8131-5D161A19F4C1}" srcOrd="0" destOrd="0" presId="urn:microsoft.com/office/officeart/2005/8/layout/process1"/>
    <dgm:cxn modelId="{8C2A1AF1-9A58-4D4C-B231-E215D8DCA3D3}" type="presOf" srcId="{C5C1ECDA-829D-4938-849D-84EFB157A0FA}" destId="{489EA1EF-7174-44B2-9DBF-CD63CAEB070D}" srcOrd="0" destOrd="0" presId="urn:microsoft.com/office/officeart/2005/8/layout/process1"/>
    <dgm:cxn modelId="{7B01F4B9-A02A-472F-987D-07F6DC7660EC}" type="presOf" srcId="{5706C5FB-9A94-4F7D-81BA-3C35235944FC}" destId="{65B26BE1-A3F1-4878-B646-439227FAEA2D}" srcOrd="1" destOrd="0" presId="urn:microsoft.com/office/officeart/2005/8/layout/process1"/>
    <dgm:cxn modelId="{AD98C7D5-8339-4D63-8A6C-FC02060ED460}" type="presOf" srcId="{5706C5FB-9A94-4F7D-81BA-3C35235944FC}" destId="{15AC9536-BA75-4955-9B58-938D6B625918}" srcOrd="0" destOrd="0" presId="urn:microsoft.com/office/officeart/2005/8/layout/process1"/>
    <dgm:cxn modelId="{D151D853-8BB5-4374-A21F-57695B1143AB}" type="presOf" srcId="{057C3648-CF8F-43CD-8201-369A9F64E3A1}" destId="{EDA838C6-8F2F-4FCC-AD17-E701412D7404}" srcOrd="1" destOrd="0" presId="urn:microsoft.com/office/officeart/2005/8/layout/process1"/>
    <dgm:cxn modelId="{BC8F27EB-CBEA-478F-9BEC-8A89F570C0FF}" srcId="{C5C1ECDA-829D-4938-849D-84EFB157A0FA}" destId="{BDEC5DA1-54E6-4CB3-A0B5-AE3E09A8A0A7}" srcOrd="2" destOrd="0" parTransId="{C8343019-8DD7-4A7E-A481-6B7E976011C3}" sibTransId="{CAF580D4-C89F-4725-A181-6746465C9717}"/>
    <dgm:cxn modelId="{A218C1AE-3511-4680-9AE1-83649D13D8CD}" type="presParOf" srcId="{489EA1EF-7174-44B2-9DBF-CD63CAEB070D}" destId="{BB4BCFAE-D4D3-48AD-AD89-1482A995945D}" srcOrd="0" destOrd="0" presId="urn:microsoft.com/office/officeart/2005/8/layout/process1"/>
    <dgm:cxn modelId="{7179AE09-416F-4EDD-8CAC-64A929CD0031}" type="presParOf" srcId="{489EA1EF-7174-44B2-9DBF-CD63CAEB070D}" destId="{15AC9536-BA75-4955-9B58-938D6B625918}" srcOrd="1" destOrd="0" presId="urn:microsoft.com/office/officeart/2005/8/layout/process1"/>
    <dgm:cxn modelId="{8C0A39BE-953A-4155-90F5-4BE220AE8EC0}" type="presParOf" srcId="{15AC9536-BA75-4955-9B58-938D6B625918}" destId="{65B26BE1-A3F1-4878-B646-439227FAEA2D}" srcOrd="0" destOrd="0" presId="urn:microsoft.com/office/officeart/2005/8/layout/process1"/>
    <dgm:cxn modelId="{8D839614-F904-43E6-B451-6D9750217D59}" type="presParOf" srcId="{489EA1EF-7174-44B2-9DBF-CD63CAEB070D}" destId="{DDC01D46-9CAA-40C0-BE0B-959066ACD233}" srcOrd="2" destOrd="0" presId="urn:microsoft.com/office/officeart/2005/8/layout/process1"/>
    <dgm:cxn modelId="{9BE36891-2CD3-4181-80DF-B84FC5A20C5F}" type="presParOf" srcId="{489EA1EF-7174-44B2-9DBF-CD63CAEB070D}" destId="{82C0CDBC-3E1D-42C8-B558-C191E5FA1436}" srcOrd="3" destOrd="0" presId="urn:microsoft.com/office/officeart/2005/8/layout/process1"/>
    <dgm:cxn modelId="{2967A73D-7B45-4C46-8ACE-42E6CAC6B921}" type="presParOf" srcId="{82C0CDBC-3E1D-42C8-B558-C191E5FA1436}" destId="{EDA838C6-8F2F-4FCC-AD17-E701412D7404}" srcOrd="0" destOrd="0" presId="urn:microsoft.com/office/officeart/2005/8/layout/process1"/>
    <dgm:cxn modelId="{C2C853F9-9C76-4911-B58E-662DF7A5C361}" type="presParOf" srcId="{489EA1EF-7174-44B2-9DBF-CD63CAEB070D}" destId="{F288DF61-0DF8-4AC1-8131-5D161A19F4C1}" srcOrd="4" destOrd="0" presId="urn:microsoft.com/office/officeart/2005/8/layout/process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13122" y="5522913"/>
            <a:ext cx="598884" cy="1077912"/>
          </a:xfrm>
          <a:prstGeom prst="rect">
            <a:avLst/>
          </a:prstGeom>
          <a:noFill/>
          <a:ln w="57150">
            <a:solidFill>
              <a:srgbClr val="00B0F0"/>
            </a:solidFill>
          </a:ln>
          <a:effectLst>
            <a:outerShdw blurRad="88900" dist="38100" dir="5400000" algn="ctr" rotWithShape="0">
              <a:srgbClr val="000000">
                <a:alpha val="2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051" name="TextBox 12"/>
          <p:cNvSpPr txBox="1">
            <a:spLocks noChangeArrowheads="1"/>
          </p:cNvSpPr>
          <p:nvPr/>
        </p:nvSpPr>
        <p:spPr bwMode="auto">
          <a:xfrm>
            <a:off x="571472" y="5929330"/>
            <a:ext cx="1500198" cy="492443"/>
          </a:xfrm>
          <a:prstGeom prst="rect">
            <a:avLst/>
          </a:prstGeom>
          <a:solidFill>
            <a:schemeClr val="tx1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28 января 2021г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95413" cy="1285875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53" name="Заголовок 1"/>
          <p:cNvSpPr>
            <a:spLocks noGrp="1"/>
          </p:cNvSpPr>
          <p:nvPr>
            <p:ph type="ctrTitle"/>
          </p:nvPr>
        </p:nvSpPr>
        <p:spPr>
          <a:xfrm>
            <a:off x="1619672" y="1772816"/>
            <a:ext cx="6480720" cy="302433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Работа с родителями и обучающимися по формированию позитивного отношения к социально-психологическому тестированию по раннему выявлению лиц, допускающих немедицинское потребление наркотических средств</a:t>
            </a:r>
            <a:endParaRPr lang="ru-RU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4" name="Заголовок 1"/>
          <p:cNvSpPr txBox="1">
            <a:spLocks/>
          </p:cNvSpPr>
          <p:nvPr/>
        </p:nvSpPr>
        <p:spPr bwMode="auto">
          <a:xfrm>
            <a:off x="1785918" y="285728"/>
            <a:ext cx="7000924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КГАУ «Камчатский центр психолого-педагогической реабилитации и коррекции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5013176"/>
            <a:ext cx="7854696" cy="1487658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Педагог-психолог</a:t>
            </a:r>
          </a:p>
          <a:p>
            <a:r>
              <a:rPr lang="ru-RU" sz="2000" dirty="0" smtClean="0"/>
              <a:t>Маринова Елена Леонидовна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pPr algn="ctr"/>
            <a:r>
              <a:rPr lang="ru-RU" sz="1600" dirty="0" smtClean="0"/>
              <a:t>г. Петропавловск-Камчатский</a:t>
            </a: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2000232" y="0"/>
            <a:ext cx="6286544" cy="3326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КАМЧАТСКОГО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7643866" cy="92867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ОРГАНИЗАЦИЯ МОТИВАЦИОННО-РАЗЪЯСНИТЕЛЬНЫХ МЕРОПРИЯТИЙ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571472" y="1500174"/>
            <a:ext cx="8201735" cy="4840941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Для усиления мотивационного воздействия рекомендуется:</a:t>
            </a: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организовать на время проведения тестирования «телефон доверия»;</a:t>
            </a:r>
          </a:p>
          <a:p>
            <a:pPr marL="0" indent="0"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разместить на сайте образовательной организации информацию о тестировании, где будут обоснована актуальность СПТ как психопрофилактической меры;</a:t>
            </a:r>
          </a:p>
          <a:p>
            <a:pPr marL="0" indent="0"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разъяснить принципы (конфиденциальности, ненаказуемости, добровольности); </a:t>
            </a:r>
          </a:p>
          <a:p>
            <a:pPr marL="0" indent="0"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разъяснить тезис о том, что СПТ выполняет роль социального контроля за соблюдением общепринятых социальных норм, обеспечивающих стабильность общества;</a:t>
            </a:r>
          </a:p>
          <a:p>
            <a:pPr marL="0" indent="0"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привлекать волонтерские группы или советы старшеклассников к мотивационным мероприятиям, т.к. работает принцип «равный равному»;</a:t>
            </a:r>
          </a:p>
          <a:p>
            <a:pPr marL="0" indent="0"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провести тематические классные часы, индивидуальные беседы, родительские собрания и обучающие семинары;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42414" cy="1052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1500166" y="0"/>
            <a:ext cx="7500990" cy="114824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Организация мотивационной беседы с родителями (законными представителями)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609972" cy="502796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План организации работы: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ClrTx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Приглашение родителей для проведения родительского собрания.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ClrTx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Привлечение педагога-психолога, социального педагога, нарколога (в качестве консультанта) для проведения родительского собрания.   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Основной целью собрания является формирование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мотивационной готовности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родителей к участию их детей в социально-психологическом тестировании: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информирование о цели и организации проведения тестирования, основанное на личном отношении и на понимании смысла и цели процесса;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информирование об опасностях, с которыми сталкиваются каждый день подростки;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информирование о нормативных актах, регламентирующих процедуру тестирования;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информирование о методе диагностики (ЕМ СПТ);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диалог с родителями (обсуждение отношения к тестированию, ответы на возникающие вопросы, работа со страхами (огласка, последствия);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обозначение преимуществ проведения СПТ, разъяснение процедуры проведения тестирования;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формирование мотивации на необходимость проведения данных мероприятий, сбор информированных согласий.</a:t>
            </a:r>
          </a:p>
          <a:p>
            <a:pPr lvl="0"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42414" cy="1052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1500166" y="142852"/>
            <a:ext cx="7358114" cy="924121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Мотивация родителей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248308" y="1577788"/>
            <a:ext cx="8681410" cy="5027965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План организации работы:</a:t>
            </a:r>
          </a:p>
          <a:p>
            <a:pPr marL="0" lvl="0" indent="0" algn="just">
              <a:lnSpc>
                <a:spcPct val="125000"/>
              </a:lnSpc>
              <a:spcBef>
                <a:spcPts val="0"/>
              </a:spcBef>
              <a:buClrTx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Знакомство с формами согласий обучающихся, достигших возраста 15 лет, а также согласий для родителей/ законных представителей обучающихся в возрасте от 13 лет.</a:t>
            </a:r>
          </a:p>
          <a:p>
            <a:pPr marL="0" lvl="0" indent="0" algn="just">
              <a:lnSpc>
                <a:spcPct val="125000"/>
              </a:lnSpc>
              <a:spcBef>
                <a:spcPts val="0"/>
              </a:spcBef>
              <a:buClrTx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Сбор информированных согласий. Данный этап собрания рекомендовано провести по классам после общешкольного родительского собрания. </a:t>
            </a:r>
          </a:p>
          <a:p>
            <a:pPr marL="0" lvl="0" indent="0" algn="just">
              <a:lnSpc>
                <a:spcPct val="125000"/>
              </a:lnSpc>
              <a:spcBef>
                <a:spcPts val="0"/>
              </a:spcBef>
              <a:buClrTx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Тиражирование памятки для родителей по тестированию, формы для заключения информированного согласия родителей (детей до 15 лет).</a:t>
            </a:r>
          </a:p>
          <a:p>
            <a:pPr marL="0" lvl="0" indent="0" algn="just">
              <a:lnSpc>
                <a:spcPct val="125000"/>
              </a:lnSpc>
              <a:spcBef>
                <a:spcPts val="0"/>
              </a:spcBef>
              <a:buClrTx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Сбор анкет с обратной связью.</a:t>
            </a:r>
          </a:p>
          <a:p>
            <a:pPr marL="0" lvl="0" indent="0">
              <a:lnSpc>
                <a:spcPct val="125000"/>
              </a:lnSpc>
              <a:spcBef>
                <a:spcPts val="0"/>
              </a:spcBef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125000"/>
              </a:lnSpc>
              <a:spcBef>
                <a:spcPts val="0"/>
              </a:spcBef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рамках информационных мероприятий образовательным организациям рекомендуется создать на своих официальных сайтах раздел «Социально-психологическое тестирование», который включает в себя новостную ленту по реализации этапов (подготовительного, аналитического, заключительного), консультационные, информационные материалы для родителей, обучающихся, тематический форум по обсуждению вопросов и трудностей, возникающих на этапах СПТ, телефоны  горячих линий СПТ и др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42414" cy="1052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7715304" cy="92867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Информационно-мотивационная кампания с обучающимися в целях предупреждения отказа от участия в СПТ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248308" y="1357298"/>
            <a:ext cx="8609972" cy="5248454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Мотивацию к участию в СПТ желательно формировать в группе.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Лекции и беседы не являются эффективной формой профилактической деятельности в этом возрасте.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Необходимо использовать диалоговые, групповые, тренинговые формы работы, где в основе лежит групповое взаимодействие - интеракция.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Большую практическую пользу в формировании положительной мотивации на участие в тестировании могут оказать волонтеры, действующие по принципу «равный, поможет равному». Суть их работы сводится к взаимообучению, взаимообмену информацией и взаимообогащению социального опыта. Работа волонтеров является эффективным ресурсом, который необходимо использовать при подготовке и проведении тестирования.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Целесообразно использование соревновательного, состязательного момента между классами/параллелями. Соревнования в образовательной организации могут проводиться с целью повышения мотивации к участию в СПТ, где класс-победитель определяется по количеству участников тестирования.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Использование системы поощрения и наград.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Еще одной формой работы с обучающимися может быть организация работы с лидерами классов/групп.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Организация информационно-агитационной кампании. Информационно­-пропагандистская кампания, использующая наиболее действенные каналы коммуникации проводится с целью повышения грамотности, ответственности и уровня самосознания обучающихся.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42414" cy="1052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928802"/>
            <a:ext cx="8568952" cy="216024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Использование результатов единой методики социально-психологического тестирования для организации профилактической работы с обучающимися образовательной организации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653136"/>
            <a:ext cx="7854696" cy="201622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Педагог-психолог</a:t>
            </a:r>
          </a:p>
          <a:p>
            <a:r>
              <a:rPr lang="ru-RU" sz="2000" dirty="0" smtClean="0"/>
              <a:t>Карташова Анастасия Сергеевна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pPr algn="ctr"/>
            <a:r>
              <a:rPr lang="ru-RU" sz="1600" dirty="0" smtClean="0"/>
              <a:t>г. Петропавловск-Камчатский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214414" y="214290"/>
            <a:ext cx="7929586" cy="7143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КАМЧАТСКОГО КРАЯ</a:t>
            </a:r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КГАУ «Камчатский центр психолого-педагогической реабилитации и коррекции»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1" descr="C:\Users\Елена\Pictures\КЦППРиК_Логотип[цв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7625" cy="118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13122" y="5522913"/>
            <a:ext cx="598884" cy="1077912"/>
          </a:xfrm>
          <a:prstGeom prst="rect">
            <a:avLst/>
          </a:prstGeom>
          <a:noFill/>
          <a:ln w="57150">
            <a:solidFill>
              <a:srgbClr val="00B0F0"/>
            </a:solidFill>
          </a:ln>
          <a:effectLst>
            <a:outerShdw blurRad="88900" dist="38100" dir="5400000" algn="ctr" rotWithShape="0">
              <a:srgbClr val="000000">
                <a:alpha val="2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571472" y="5929330"/>
            <a:ext cx="1500198" cy="492443"/>
          </a:xfrm>
          <a:prstGeom prst="rect">
            <a:avLst/>
          </a:prstGeom>
          <a:solidFill>
            <a:schemeClr val="tx1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28 января 2021г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572560" cy="5072098"/>
          </a:xfrm>
        </p:spPr>
        <p:txBody>
          <a:bodyPr>
            <a:normAutofit fontScale="77500" lnSpcReduction="20000"/>
          </a:bodyPr>
          <a:lstStyle/>
          <a:p>
            <a:pPr marL="0" indent="182563" algn="just">
              <a:buNone/>
            </a:pPr>
            <a:r>
              <a:rPr lang="ru-RU" b="1" dirty="0" smtClean="0"/>
              <a:t>Факторы  риска – </a:t>
            </a:r>
            <a:r>
              <a:rPr lang="ru-RU" dirty="0" smtClean="0"/>
              <a:t>социально-психологические условия, повышающие угрозу вовлечения в зависимое поведение. Анализируются на 2 уровнях:</a:t>
            </a:r>
          </a:p>
          <a:p>
            <a:pPr marL="0" indent="0" algn="just">
              <a:buNone/>
            </a:pPr>
            <a:r>
              <a:rPr lang="ru-RU" i="1" dirty="0" smtClean="0"/>
              <a:t>- качества и условия, регулирующие взаимоотношения личности</a:t>
            </a:r>
            <a:r>
              <a:rPr lang="ru-RU" dirty="0" smtClean="0"/>
              <a:t> </a:t>
            </a:r>
            <a:r>
              <a:rPr lang="en-US" i="1" dirty="0" smtClean="0"/>
              <a:t>и </a:t>
            </a:r>
            <a:r>
              <a:rPr lang="en-US" i="1" dirty="0" err="1" smtClean="0"/>
              <a:t>социума</a:t>
            </a:r>
            <a:r>
              <a:rPr lang="ru-RU" i="1" dirty="0" smtClean="0"/>
              <a:t>:</a:t>
            </a:r>
          </a:p>
          <a:p>
            <a:pPr>
              <a:buClr>
                <a:schemeClr val="tx1"/>
              </a:buClr>
            </a:pPr>
            <a:r>
              <a:rPr lang="en-US" dirty="0" err="1" smtClean="0"/>
              <a:t>потребность</a:t>
            </a:r>
            <a:r>
              <a:rPr lang="en-US" dirty="0" smtClean="0"/>
              <a:t> в </a:t>
            </a:r>
            <a:r>
              <a:rPr lang="en-US" dirty="0" err="1" smtClean="0"/>
              <a:t>одобрении</a:t>
            </a:r>
            <a:r>
              <a:rPr lang="ru-RU" dirty="0" smtClean="0"/>
              <a:t>;</a:t>
            </a:r>
          </a:p>
          <a:p>
            <a:pPr>
              <a:buClr>
                <a:schemeClr val="tx1"/>
              </a:buClr>
            </a:pPr>
            <a:r>
              <a:rPr lang="en-US" dirty="0" err="1" smtClean="0"/>
              <a:t>принятие</a:t>
            </a:r>
            <a:r>
              <a:rPr lang="en-US" dirty="0" smtClean="0"/>
              <a:t> </a:t>
            </a:r>
            <a:r>
              <a:rPr lang="en-US" dirty="0" err="1" smtClean="0"/>
              <a:t>асоциальных</a:t>
            </a:r>
            <a:r>
              <a:rPr lang="en-US" dirty="0" smtClean="0"/>
              <a:t> </a:t>
            </a:r>
            <a:r>
              <a:rPr lang="en-US" dirty="0" err="1" smtClean="0"/>
              <a:t>установок</a:t>
            </a:r>
            <a:r>
              <a:rPr lang="en-US" dirty="0" smtClean="0"/>
              <a:t> </a:t>
            </a:r>
            <a:r>
              <a:rPr lang="en-US" dirty="0" err="1" smtClean="0"/>
              <a:t>социума</a:t>
            </a:r>
            <a:r>
              <a:rPr lang="ru-RU" dirty="0" smtClean="0"/>
              <a:t>;</a:t>
            </a:r>
          </a:p>
          <a:p>
            <a:pPr>
              <a:buClr>
                <a:schemeClr val="tx1"/>
              </a:buClr>
            </a:pPr>
            <a:r>
              <a:rPr lang="en-US" dirty="0" err="1" smtClean="0"/>
              <a:t>подверженность</a:t>
            </a:r>
            <a:r>
              <a:rPr lang="en-US" dirty="0" smtClean="0"/>
              <a:t> </a:t>
            </a:r>
            <a:r>
              <a:rPr lang="en-US" dirty="0" err="1" smtClean="0"/>
              <a:t>влиянию</a:t>
            </a:r>
            <a:r>
              <a:rPr lang="en-US" dirty="0" smtClean="0"/>
              <a:t> </a:t>
            </a:r>
            <a:r>
              <a:rPr lang="en-US" dirty="0" err="1" smtClean="0"/>
              <a:t>группы</a:t>
            </a:r>
            <a:r>
              <a:rPr lang="ru-RU" dirty="0" smtClean="0"/>
              <a:t>;</a:t>
            </a:r>
          </a:p>
          <a:p>
            <a:pPr>
              <a:buClr>
                <a:schemeClr val="tx1"/>
              </a:buClr>
            </a:pPr>
            <a:r>
              <a:rPr lang="en-US" dirty="0" err="1" smtClean="0"/>
              <a:t>наркопотребление</a:t>
            </a:r>
            <a:r>
              <a:rPr lang="en-US" dirty="0" smtClean="0"/>
              <a:t> в </a:t>
            </a:r>
            <a:r>
              <a:rPr lang="en-US" dirty="0" err="1" smtClean="0"/>
              <a:t>социальном</a:t>
            </a:r>
            <a:r>
              <a:rPr lang="en-US" dirty="0" smtClean="0"/>
              <a:t> </a:t>
            </a:r>
            <a:r>
              <a:rPr lang="en-US" dirty="0" err="1" smtClean="0"/>
              <a:t>окружении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i="1" dirty="0" smtClean="0"/>
              <a:t>- качества, влияющие на индивидуальные особенности поведения:</a:t>
            </a:r>
            <a:endParaRPr lang="ru-RU" dirty="0" smtClean="0"/>
          </a:p>
          <a:p>
            <a:pPr lvl="0">
              <a:buClrTx/>
            </a:pPr>
            <a:r>
              <a:rPr lang="en-US" dirty="0" err="1" smtClean="0"/>
              <a:t>склонность</a:t>
            </a:r>
            <a:r>
              <a:rPr lang="en-US" dirty="0" smtClean="0"/>
              <a:t> к </a:t>
            </a:r>
            <a:r>
              <a:rPr lang="en-US" dirty="0" err="1" smtClean="0"/>
              <a:t>риску</a:t>
            </a:r>
            <a:r>
              <a:rPr lang="en-US" dirty="0" smtClean="0"/>
              <a:t> (</a:t>
            </a:r>
            <a:r>
              <a:rPr lang="en-US" dirty="0" err="1" smtClean="0"/>
              <a:t>опасности</a:t>
            </a:r>
            <a:r>
              <a:rPr lang="en-US" dirty="0" smtClean="0"/>
              <a:t>)</a:t>
            </a:r>
            <a:r>
              <a:rPr lang="ru-RU" dirty="0" smtClean="0"/>
              <a:t>;</a:t>
            </a:r>
          </a:p>
          <a:p>
            <a:pPr lvl="0">
              <a:buClrTx/>
            </a:pPr>
            <a:r>
              <a:rPr lang="ru-RU" dirty="0" smtClean="0"/>
              <a:t>и</a:t>
            </a:r>
            <a:r>
              <a:rPr lang="en-US" dirty="0" err="1" smtClean="0"/>
              <a:t>мпульсивность</a:t>
            </a:r>
            <a:r>
              <a:rPr lang="ru-RU" dirty="0" smtClean="0"/>
              <a:t>;</a:t>
            </a:r>
          </a:p>
          <a:p>
            <a:pPr lvl="0">
              <a:buClrTx/>
            </a:pPr>
            <a:r>
              <a:rPr lang="ru-RU" dirty="0" smtClean="0"/>
              <a:t>т</a:t>
            </a:r>
            <a:r>
              <a:rPr lang="en-US" dirty="0" err="1" smtClean="0"/>
              <a:t>ревожность</a:t>
            </a:r>
            <a:r>
              <a:rPr lang="ru-RU" dirty="0" smtClean="0"/>
              <a:t>;</a:t>
            </a:r>
          </a:p>
          <a:p>
            <a:pPr lvl="0">
              <a:buClrTx/>
            </a:pPr>
            <a:r>
              <a:rPr lang="ru-RU" dirty="0" err="1" smtClean="0"/>
              <a:t>ф</a:t>
            </a:r>
            <a:r>
              <a:rPr lang="en-US" dirty="0" err="1" smtClean="0"/>
              <a:t>рустрация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1" descr="C:\Users\Елена\Pictures\КЦППРиК_Логотип[цв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7625" cy="118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24744"/>
            <a:ext cx="8429684" cy="5233214"/>
          </a:xfrm>
        </p:spPr>
        <p:txBody>
          <a:bodyPr/>
          <a:lstStyle/>
          <a:p>
            <a:pPr marL="0" indent="355600" algn="just">
              <a:buNone/>
            </a:pPr>
            <a:r>
              <a:rPr lang="ru-RU" b="1" dirty="0" smtClean="0"/>
              <a:t>Факторы защиты </a:t>
            </a:r>
            <a:r>
              <a:rPr lang="ru-RU" dirty="0" smtClean="0"/>
              <a:t>(</a:t>
            </a:r>
            <a:r>
              <a:rPr lang="ru-RU" dirty="0" err="1" smtClean="0"/>
              <a:t>протективные</a:t>
            </a:r>
            <a:r>
              <a:rPr lang="ru-RU" dirty="0" smtClean="0"/>
              <a:t> факторы) - обстоятельства, повышающие социально-психологическую устойчивость к воздействию факторов риска:</a:t>
            </a:r>
          </a:p>
          <a:p>
            <a:pPr>
              <a:buNone/>
            </a:pPr>
            <a:endParaRPr lang="ru-RU" dirty="0" smtClean="0"/>
          </a:p>
          <a:p>
            <a:pPr lvl="0">
              <a:buClrTx/>
            </a:pPr>
            <a:r>
              <a:rPr lang="ru-RU" dirty="0" smtClean="0"/>
              <a:t>принятие родителями;</a:t>
            </a:r>
          </a:p>
          <a:p>
            <a:pPr lvl="0">
              <a:buClrTx/>
            </a:pPr>
            <a:r>
              <a:rPr lang="ru-RU" dirty="0" smtClean="0"/>
              <a:t>принятие одноклассниками;</a:t>
            </a:r>
          </a:p>
          <a:p>
            <a:pPr lvl="0">
              <a:buClrTx/>
            </a:pPr>
            <a:r>
              <a:rPr lang="ru-RU" dirty="0" smtClean="0"/>
              <a:t>социальная активность;</a:t>
            </a:r>
          </a:p>
          <a:p>
            <a:pPr lvl="0">
              <a:buClrTx/>
            </a:pPr>
            <a:r>
              <a:rPr lang="ru-RU" dirty="0" smtClean="0"/>
              <a:t>самоконтроль поведения;</a:t>
            </a:r>
          </a:p>
          <a:p>
            <a:pPr lvl="0">
              <a:buClrTx/>
            </a:pPr>
            <a:r>
              <a:rPr lang="ru-RU" dirty="0" err="1" smtClean="0"/>
              <a:t>самоэффективность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1" descr="C:\Users\Елена\Pictures\КЦППРиК_Логотип[цв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7625" cy="118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72816"/>
            <a:ext cx="8286808" cy="4656580"/>
          </a:xfrm>
        </p:spPr>
        <p:txBody>
          <a:bodyPr/>
          <a:lstStyle/>
          <a:p>
            <a:pPr lvl="0" algn="just">
              <a:spcBef>
                <a:spcPts val="0"/>
              </a:spcBef>
              <a:buClrTx/>
            </a:pPr>
            <a:r>
              <a:rPr lang="ru-RU" dirty="0" smtClean="0"/>
              <a:t>По	целевой	группе	(кто	является объектом	воздействия) </a:t>
            </a:r>
            <a:r>
              <a:rPr lang="ru-RU" b="1" dirty="0" smtClean="0"/>
              <a:t>– вид профилактики.</a:t>
            </a:r>
          </a:p>
          <a:p>
            <a:pPr lvl="0" algn="just">
              <a:spcBef>
                <a:spcPts val="0"/>
              </a:spcBef>
              <a:buClrTx/>
            </a:pPr>
            <a:endParaRPr lang="ru-RU" b="1" dirty="0" smtClean="0"/>
          </a:p>
          <a:p>
            <a:pPr lvl="0" algn="just">
              <a:spcBef>
                <a:spcPts val="0"/>
              </a:spcBef>
              <a:buClrTx/>
            </a:pPr>
            <a:r>
              <a:rPr lang="ru-RU" dirty="0" smtClean="0"/>
              <a:t>По содержанию деятельности (что является предметом деятельности) </a:t>
            </a:r>
            <a:r>
              <a:rPr lang="ru-RU" b="1" dirty="0" smtClean="0"/>
              <a:t>– тип профилактики.</a:t>
            </a:r>
          </a:p>
          <a:p>
            <a:pPr lvl="0" algn="just">
              <a:spcBef>
                <a:spcPts val="0"/>
              </a:spcBef>
              <a:buClrTx/>
            </a:pPr>
            <a:endParaRPr lang="ru-RU" b="1" dirty="0" smtClean="0"/>
          </a:p>
          <a:p>
            <a:pPr lvl="0" algn="just">
              <a:spcBef>
                <a:spcPts val="0"/>
              </a:spcBef>
              <a:buClrTx/>
            </a:pPr>
            <a:r>
              <a:rPr lang="ru-RU" dirty="0" smtClean="0"/>
              <a:t>По	«точке	приложения»	усилий (личностный/семейный/социальный уровень) – </a:t>
            </a:r>
            <a:r>
              <a:rPr lang="ru-RU" b="1" dirty="0" err="1" smtClean="0"/>
              <a:t>уровень</a:t>
            </a:r>
            <a:r>
              <a:rPr lang="ru-RU" b="1" dirty="0" smtClean="0"/>
              <a:t> профилактики.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1" descr="C:\Users\Елена\Pictures\КЦППРиК_Логотип[цв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7625" cy="118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57290" y="357166"/>
            <a:ext cx="7431728" cy="72234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Проектирование профилактической деятельности образовательной организац</a:t>
            </a:r>
            <a:r>
              <a:rPr lang="ru-RU" sz="2400" b="1" dirty="0" smtClean="0">
                <a:solidFill>
                  <a:srgbClr val="FF0000"/>
                </a:solidFill>
              </a:rPr>
              <a:t>ии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1" descr="C:\Users\Елена\Pictures\КЦППРиК_Логотип[цв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7625" cy="118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1316" t="38040" r="29994" b="24147"/>
          <a:stretch>
            <a:fillRect/>
          </a:stretch>
        </p:blipFill>
        <p:spPr bwMode="auto">
          <a:xfrm>
            <a:off x="214282" y="1196752"/>
            <a:ext cx="8643998" cy="5375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1357290" y="357166"/>
            <a:ext cx="7431728" cy="722344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Проектирование профилактической деятельности образовательной организац</a:t>
            </a: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ии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" descr="C:\Users\Елена\Pictures\КЦППРиК_Логотип[цв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7625" cy="118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1.jpe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5720" y="1052736"/>
            <a:ext cx="8501122" cy="544809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85852" y="214290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Пример построения профиля класса по результатам проведения СПТ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Tx/>
            </a:pPr>
            <a:r>
              <a:rPr lang="ru-RU" b="1" dirty="0" smtClean="0"/>
              <a:t>Единая методика социально-психологического тестирования (далее – ЕМ СПТ) разработана в соответствии с поручением Государственного антинаркотического комитета (протокол от 11 декабря 2017 г. № 35).</a:t>
            </a:r>
          </a:p>
          <a:p>
            <a:pPr algn="just">
              <a:buClrTx/>
            </a:pPr>
            <a:endParaRPr lang="ru-RU" b="1" dirty="0" smtClean="0"/>
          </a:p>
          <a:p>
            <a:pPr algn="just">
              <a:buClrTx/>
            </a:pPr>
            <a:r>
              <a:rPr lang="ru-RU" b="1" dirty="0" smtClean="0"/>
              <a:t>Правообладателем методики является Министерство просвещения Российской Федерации</a:t>
            </a:r>
            <a:endParaRPr lang="ru-RU" b="1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42414" cy="1052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96752"/>
            <a:ext cx="8286808" cy="537552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Результаты   тестирования   позволяют    классифицировать    респондентов по 4 группам на основе соотношения и выраженности показателей «Факторы риска» и «Факторы защиты»:</a:t>
            </a:r>
          </a:p>
          <a:p>
            <a:pPr algn="ctr">
              <a:buNone/>
            </a:pPr>
            <a:endParaRPr lang="ru-RU" sz="2800" dirty="0" smtClean="0"/>
          </a:p>
          <a:p>
            <a:pPr marL="87313" lvl="1" indent="306388" algn="just">
              <a:buClrTx/>
            </a:pPr>
            <a:r>
              <a:rPr lang="ru-RU" dirty="0" smtClean="0"/>
              <a:t>благоприятное сочетание факторов риска и факторов защиты;</a:t>
            </a:r>
            <a:endParaRPr lang="ru-RU" sz="1800" dirty="0" smtClean="0"/>
          </a:p>
          <a:p>
            <a:pPr marL="87313" lvl="1" indent="306388" algn="just">
              <a:buClrTx/>
            </a:pPr>
            <a:r>
              <a:rPr lang="ru-RU" dirty="0" smtClean="0"/>
              <a:t>актуализация	(выраженность)	факторов	риска  при	достаточной выраженности факторов защиты;</a:t>
            </a:r>
            <a:endParaRPr lang="ru-RU" sz="1800" dirty="0" smtClean="0"/>
          </a:p>
          <a:p>
            <a:pPr marL="87313" lvl="1" indent="306388" algn="just">
              <a:buClrTx/>
            </a:pPr>
            <a:r>
              <a:rPr lang="ru-RU" dirty="0" smtClean="0"/>
              <a:t>редукция (снижение) факторов защиты при допустимой выраженности факторов риска;</a:t>
            </a:r>
            <a:endParaRPr lang="ru-RU" sz="1800" dirty="0" smtClean="0"/>
          </a:p>
          <a:p>
            <a:pPr marL="87313" lvl="1" indent="306388" algn="just">
              <a:buClrTx/>
            </a:pPr>
            <a:r>
              <a:rPr lang="ru-RU" dirty="0" smtClean="0"/>
              <a:t>неблагоприятное сочетание факторов риска и факторов защиты.</a:t>
            </a:r>
            <a:endParaRPr lang="ru-RU" sz="18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1" descr="C:\Users\Елена\Pictures\КЦППРиК_Логотип[цв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7625" cy="118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6792" y="142852"/>
            <a:ext cx="7644364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Актуализация (выраженность) факторов риска при достаточной выраженности факторов защиты.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572560" cy="5311492"/>
          </a:xfrm>
        </p:spPr>
        <p:txBody>
          <a:bodyPr>
            <a:normAutofit fontScale="55000" lnSpcReduction="20000"/>
          </a:bodyPr>
          <a:lstStyle/>
          <a:p>
            <a:pPr lvl="0">
              <a:buClrTx/>
            </a:pPr>
            <a:r>
              <a:rPr lang="ru-RU" dirty="0" smtClean="0"/>
              <a:t>При выраженности фактора </a:t>
            </a:r>
            <a:r>
              <a:rPr lang="ru-RU" b="1" dirty="0" smtClean="0"/>
              <a:t>«потребности в одобрении»</a:t>
            </a:r>
            <a:r>
              <a:rPr lang="ru-RU" dirty="0" smtClean="0"/>
              <a:t> (как в примере). Развитие самооценки, чувства самоуважения, позитивного </a:t>
            </a:r>
            <a:r>
              <a:rPr lang="ru-RU" dirty="0" err="1" smtClean="0"/>
              <a:t>самоотношения</a:t>
            </a:r>
            <a:r>
              <a:rPr lang="ru-RU" dirty="0" smtClean="0"/>
              <a:t> обучающегося.</a:t>
            </a:r>
          </a:p>
          <a:p>
            <a:pPr lvl="0">
              <a:buClrTx/>
            </a:pPr>
            <a:endParaRPr lang="ru-RU" b="1" dirty="0" smtClean="0"/>
          </a:p>
          <a:p>
            <a:pPr lvl="0">
              <a:buClrTx/>
            </a:pPr>
            <a:r>
              <a:rPr lang="ru-RU" b="1" dirty="0" smtClean="0"/>
              <a:t>«Подверженность влиянию группы».</a:t>
            </a:r>
            <a:r>
              <a:rPr lang="ru-RU" dirty="0" smtClean="0"/>
              <a:t> Формирование представлений о личных границах, умение отстаивать собственную позицию, защита своего персонального пространства, развитие способности делать самостоятельный выбор, развитие навыков противостояния манипуляции.</a:t>
            </a:r>
          </a:p>
          <a:p>
            <a:pPr lvl="0">
              <a:buClrTx/>
            </a:pPr>
            <a:endParaRPr lang="ru-RU" b="1" dirty="0" smtClean="0"/>
          </a:p>
          <a:p>
            <a:pPr lvl="0">
              <a:buClrTx/>
            </a:pPr>
            <a:r>
              <a:rPr lang="ru-RU" b="1" dirty="0" smtClean="0"/>
              <a:t>«Принятие асоциальных установок социума»</a:t>
            </a:r>
            <a:r>
              <a:rPr lang="ru-RU" dirty="0" smtClean="0"/>
              <a:t>. Актуализация, формирование </a:t>
            </a:r>
            <a:r>
              <a:rPr lang="ru-RU" dirty="0" err="1" smtClean="0"/>
              <a:t>просоциальной</a:t>
            </a:r>
            <a:r>
              <a:rPr lang="ru-RU" dirty="0" smtClean="0"/>
              <a:t>  системы  ценностей,  целей и установок, формирование самостоятельного и критического мышления.</a:t>
            </a:r>
          </a:p>
          <a:p>
            <a:pPr lvl="0">
              <a:buClrTx/>
            </a:pPr>
            <a:endParaRPr lang="ru-RU" b="1" dirty="0" smtClean="0"/>
          </a:p>
          <a:p>
            <a:pPr lvl="0">
              <a:buClrTx/>
            </a:pPr>
            <a:r>
              <a:rPr lang="ru-RU" b="1" dirty="0" smtClean="0"/>
              <a:t>«</a:t>
            </a:r>
            <a:r>
              <a:rPr lang="ru-RU" b="1" dirty="0" err="1" smtClean="0"/>
              <a:t>Наркопотребление</a:t>
            </a:r>
            <a:r>
              <a:rPr lang="ru-RU" b="1" dirty="0" smtClean="0"/>
              <a:t> в социальном окружении»</a:t>
            </a:r>
            <a:r>
              <a:rPr lang="ru-RU" dirty="0" smtClean="0"/>
              <a:t>. Закрепление внутренней устойчивой  позиции  мотивированного  отказа  от   вовлечения   в   употребление,   формирование    </a:t>
            </a:r>
            <a:r>
              <a:rPr lang="ru-RU" dirty="0" err="1" smtClean="0"/>
              <a:t>внутриличностной</a:t>
            </a:r>
            <a:r>
              <a:rPr lang="ru-RU" dirty="0" smtClean="0"/>
              <a:t>    защиты от  внешнего  негативного   воздействия,   формирование  осознанного   неприятия к употреблению.</a:t>
            </a:r>
          </a:p>
          <a:p>
            <a:pPr lvl="0">
              <a:buClrTx/>
            </a:pPr>
            <a:endParaRPr lang="ru-RU" b="1" dirty="0" smtClean="0"/>
          </a:p>
          <a:p>
            <a:pPr lvl="0">
              <a:buClrTx/>
            </a:pPr>
            <a:r>
              <a:rPr lang="ru-RU" b="1" dirty="0" smtClean="0"/>
              <a:t>«Склонность к риску».</a:t>
            </a:r>
            <a:r>
              <a:rPr lang="ru-RU" dirty="0" smtClean="0"/>
              <a:t> Формирование модели ответственного поведения в ситуации, связанной  с  риском  для   себя   и   своего   здоровья .</a:t>
            </a:r>
          </a:p>
          <a:p>
            <a:pPr lvl="0">
              <a:buClrTx/>
            </a:pPr>
            <a:endParaRPr lang="ru-RU" b="1" dirty="0" smtClean="0"/>
          </a:p>
          <a:p>
            <a:pPr lvl="0">
              <a:buClrTx/>
            </a:pPr>
            <a:r>
              <a:rPr lang="ru-RU" b="1" dirty="0" smtClean="0"/>
              <a:t>«Импульсивность», «Тревожность».</a:t>
            </a:r>
            <a:r>
              <a:rPr lang="ru-RU" dirty="0" smtClean="0"/>
              <a:t> Развитие навыков самоконтроля поведения, обучение приемам </a:t>
            </a:r>
            <a:r>
              <a:rPr lang="ru-RU" dirty="0" err="1" smtClean="0"/>
              <a:t>совладания</a:t>
            </a:r>
            <a:r>
              <a:rPr lang="ru-RU" dirty="0" smtClean="0"/>
              <a:t>, развитие эмоционально-волевой сферы, рефлексии – осознания своего эмоционального состояния и состояния других людей.</a:t>
            </a:r>
          </a:p>
          <a:p>
            <a:pPr lvl="0">
              <a:buClrTx/>
            </a:pPr>
            <a:endParaRPr lang="ru-RU" b="1" dirty="0" smtClean="0"/>
          </a:p>
          <a:p>
            <a:pPr lvl="0">
              <a:buClrTx/>
            </a:pPr>
            <a:r>
              <a:rPr lang="ru-RU" b="1" dirty="0" smtClean="0"/>
              <a:t>«Фрустрация».</a:t>
            </a:r>
            <a:r>
              <a:rPr lang="ru-RU" dirty="0" smtClean="0"/>
              <a:t> Формирование      умения      конструктивно      преодолевать       простые и сложные жизненные трудности, развитие жизнестойкой позиции, </a:t>
            </a:r>
            <a:r>
              <a:rPr lang="ru-RU" dirty="0" err="1" smtClean="0"/>
              <a:t>стрессоустойчивости</a:t>
            </a:r>
            <a:r>
              <a:rPr lang="ru-RU" dirty="0" smtClean="0"/>
              <a:t>, раскрытие внутренних ресурсов личности.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1" descr="C:\Users\Елена\Pictures\КЦППРиК_Логотип[цв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7625" cy="118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7658096" cy="7086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Редукция (снижение) факторов защиты при допустимой выраженности факторов риска.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8715436" cy="5286412"/>
          </a:xfrm>
        </p:spPr>
        <p:txBody>
          <a:bodyPr>
            <a:normAutofit fontScale="70000" lnSpcReduction="20000"/>
          </a:bodyPr>
          <a:lstStyle/>
          <a:p>
            <a:pPr lvl="0" algn="just">
              <a:buClrTx/>
            </a:pPr>
            <a:r>
              <a:rPr lang="ru-RU" sz="1800" b="1" dirty="0" smtClean="0"/>
              <a:t>Редукция   фактора «принятие     родителями».</a:t>
            </a:r>
            <a:r>
              <a:rPr lang="ru-RU" sz="1800" dirty="0" smtClean="0"/>
              <a:t> Формирование позитивного отношения к семье, ответственного, уважительного   отношения   к   внутрисемейному   общению.   Редукция   фактора «принятие     родителями»     требует     дополнительной     работы     не     только    с обучающимися, но и обязательного участия в работе их родителей, с целью укрепления    семейных    связей,    актуализации   существующих    ресурсов семьи и скрытых воспитательных потенциалов.  </a:t>
            </a:r>
          </a:p>
          <a:p>
            <a:pPr lvl="0" algn="just">
              <a:buClrTx/>
            </a:pPr>
            <a:endParaRPr lang="ru-RU" sz="1800" b="1" dirty="0" smtClean="0"/>
          </a:p>
          <a:p>
            <a:pPr lvl="0" algn="just">
              <a:buClrTx/>
            </a:pPr>
            <a:r>
              <a:rPr lang="ru-RU" sz="1800" b="1" dirty="0" smtClean="0"/>
              <a:t>Редукция </a:t>
            </a:r>
            <a:r>
              <a:rPr lang="ru-RU" sz="1800" b="1" dirty="0" err="1" smtClean="0"/>
              <a:t>субшкалы</a:t>
            </a:r>
            <a:r>
              <a:rPr lang="ru-RU" sz="1800" b="1" dirty="0" smtClean="0"/>
              <a:t> «принятие одноклассниками»</a:t>
            </a:r>
            <a:r>
              <a:rPr lang="ru-RU" sz="1800" dirty="0" smtClean="0"/>
              <a:t>. Развитие коммуникативной компетентности обучающихся, умения общаться с окружающими, понимать их поведение и пояснять мотивы своего поведения, умение сопереживать, оказывать и принимать психологическую поддержку.</a:t>
            </a:r>
          </a:p>
          <a:p>
            <a:pPr lvl="0" algn="just">
              <a:buClrTx/>
            </a:pPr>
            <a:endParaRPr lang="ru-RU" sz="1800" b="1" dirty="0" smtClean="0"/>
          </a:p>
          <a:p>
            <a:pPr lvl="0" algn="just">
              <a:buClrTx/>
            </a:pPr>
            <a:r>
              <a:rPr lang="ru-RU" sz="1800" b="1" dirty="0" smtClean="0"/>
              <a:t>Редукция фактора «социальная активность».</a:t>
            </a:r>
            <a:r>
              <a:rPr lang="ru-RU" sz="1800" dirty="0" smtClean="0"/>
              <a:t> Определение содержания занятий с возможностью проектировать социальные ситуации, направленные на </a:t>
            </a:r>
            <a:r>
              <a:rPr lang="ru-RU" sz="1800" dirty="0" err="1" smtClean="0"/>
              <a:t>самопроявление</a:t>
            </a:r>
            <a:r>
              <a:rPr lang="ru-RU" sz="1800" dirty="0" smtClean="0"/>
              <a:t> обучающихся; осуществлять подбор содержания занятий, способных обеспечить включение обучающихся в проектную и/или внеурочную деятельность, способствующую раскрытию внутреннего потенциала личности. </a:t>
            </a:r>
          </a:p>
          <a:p>
            <a:pPr algn="just">
              <a:buNone/>
            </a:pPr>
            <a:r>
              <a:rPr lang="ru-RU" sz="1800" dirty="0" smtClean="0"/>
              <a:t>		Следует уделить особое внимание категории обучающихся у которых редукция фактора защиты «социальная активность» сочетается с актуализированными факторами риска «потребность в социальном одобрении», «тревожность».</a:t>
            </a:r>
          </a:p>
          <a:p>
            <a:pPr algn="just">
              <a:buNone/>
            </a:pPr>
            <a:endParaRPr lang="ru-RU" sz="1800" b="1" dirty="0" smtClean="0"/>
          </a:p>
          <a:p>
            <a:pPr algn="just">
              <a:buNone/>
            </a:pPr>
            <a:r>
              <a:rPr lang="ru-RU" sz="1800" b="1" dirty="0" smtClean="0"/>
              <a:t>Редукция фактора защиты «самоконтроль поведения».</a:t>
            </a:r>
            <a:r>
              <a:rPr lang="ru-RU" sz="1800" dirty="0" smtClean="0"/>
              <a:t> Формирование навыков самоконтроля поведения, обучение приемам </a:t>
            </a:r>
            <a:r>
              <a:rPr lang="ru-RU" sz="1800" dirty="0" err="1" smtClean="0"/>
              <a:t>совладания</a:t>
            </a:r>
            <a:r>
              <a:rPr lang="ru-RU" sz="1800" dirty="0" smtClean="0"/>
              <a:t>, развитие эмоционально-волевой сферы, понимания своего эмоционального состояния и состояния других людей. </a:t>
            </a:r>
          </a:p>
          <a:p>
            <a:pPr algn="just">
              <a:buNone/>
            </a:pPr>
            <a:r>
              <a:rPr lang="ru-RU" sz="1800" dirty="0" smtClean="0"/>
              <a:t>		Особое внимание необходимо обратить на обучающихся, у которых выявляется сочетание с актуализированными  факторами  риска  «импульсивность»,  «</a:t>
            </a:r>
            <a:r>
              <a:rPr lang="ru-RU" sz="1800" dirty="0" err="1" smtClean="0"/>
              <a:t>наркопотребление</a:t>
            </a:r>
            <a:r>
              <a:rPr lang="ru-RU" sz="1800" dirty="0" smtClean="0"/>
              <a:t> в социальном окружении».</a:t>
            </a:r>
          </a:p>
          <a:p>
            <a:pPr algn="just">
              <a:buNone/>
            </a:pPr>
            <a:endParaRPr lang="ru-RU" sz="1800" b="1" dirty="0" smtClean="0"/>
          </a:p>
          <a:p>
            <a:pPr algn="just">
              <a:buNone/>
            </a:pPr>
            <a:r>
              <a:rPr lang="ru-RU" sz="1800" b="1" dirty="0" smtClean="0"/>
              <a:t>Редукция фактора «</a:t>
            </a:r>
            <a:r>
              <a:rPr lang="ru-RU" sz="1800" b="1" dirty="0" err="1" smtClean="0"/>
              <a:t>самоэффективность</a:t>
            </a:r>
            <a:r>
              <a:rPr lang="ru-RU" sz="1800" b="1" dirty="0" smtClean="0"/>
              <a:t>».</a:t>
            </a:r>
            <a:r>
              <a:rPr lang="ru-RU" sz="1800" dirty="0" smtClean="0"/>
              <a:t> Формирование способности решения простых и сложных жизненных трудностей, формирование компетентностей в области их преодоления, формирование жизнестойкой позиции, раскрытие внутренних ресурсов личности. </a:t>
            </a:r>
          </a:p>
          <a:p>
            <a:pPr algn="just">
              <a:buNone/>
            </a:pPr>
            <a:r>
              <a:rPr lang="ru-RU" sz="1800" dirty="0" smtClean="0"/>
              <a:t>		Требует отдельного внимания при сочетании с редукцией фактора «социальная активность» и актуализацией факторов риска «потребность в одобрении», «фрустрация», «тревожность».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7" name="Рисунок 1" descr="C:\Users\Елена\Pictures\КЦППРиК_Логотип[цв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7625" cy="118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7729534" cy="92869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Неблагоприятное сочетание факторов риска и факторов защиты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fontScale="92500"/>
          </a:bodyPr>
          <a:lstStyle/>
          <a:p>
            <a:pPr marL="0" indent="269875" algn="just">
              <a:buClrTx/>
            </a:pPr>
            <a:r>
              <a:rPr lang="ru-RU" sz="2800" dirty="0" smtClean="0"/>
              <a:t>Комплексная профилактическая деятельность. </a:t>
            </a:r>
          </a:p>
          <a:p>
            <a:pPr marL="0" indent="269875" algn="just">
              <a:buClrTx/>
            </a:pPr>
            <a:r>
              <a:rPr lang="ru-RU" sz="2800" dirty="0" smtClean="0"/>
              <a:t>Сотрудничество со сторонними психологами, психиатрами. </a:t>
            </a:r>
          </a:p>
          <a:p>
            <a:pPr marL="0" indent="269875" algn="just">
              <a:buClrTx/>
            </a:pPr>
            <a:r>
              <a:rPr lang="ru-RU" sz="2800" dirty="0" smtClean="0"/>
              <a:t>Обращение за методической поддержкой в центры психолого-педагогической, медицинской и социальной помощи. </a:t>
            </a:r>
          </a:p>
          <a:p>
            <a:pPr marL="0" indent="269875" algn="just">
              <a:buClrTx/>
            </a:pPr>
            <a:r>
              <a:rPr lang="ru-RU" sz="2800" dirty="0" smtClean="0"/>
              <a:t>Организация проведения  индивидуально-профилактической  работы (или же корректировка ее плана).</a:t>
            </a:r>
          </a:p>
          <a:p>
            <a:pPr marL="0" indent="269875" algn="just">
              <a:buClrTx/>
            </a:pPr>
            <a:r>
              <a:rPr lang="ru-RU" sz="2800" dirty="0" smtClean="0"/>
              <a:t>Проведение дополнительного анализа факторов социальной среды взаимодействия обучающихся. </a:t>
            </a:r>
          </a:p>
          <a:p>
            <a:endParaRPr lang="ru-RU" dirty="0"/>
          </a:p>
        </p:txBody>
      </p:sp>
      <p:pic>
        <p:nvPicPr>
          <p:cNvPr id="5" name="Рисунок 1" descr="C:\Users\Елена\Pictures\КЦППРиК_Логотип[цв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7625" cy="118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71538" y="142852"/>
            <a:ext cx="8072462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sz="2400" b="1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Пример проектирования воспитательных задач</a:t>
            </a:r>
            <a:r>
              <a:rPr sz="2400" b="1" spc="9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endParaRPr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sz="2400" b="1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итогам </a:t>
            </a:r>
            <a:r>
              <a:rPr sz="2400" b="1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анализа </a:t>
            </a:r>
            <a:r>
              <a:rPr sz="2400" b="1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обобщенных </a:t>
            </a:r>
            <a:r>
              <a:rPr sz="2400" b="1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данных</a:t>
            </a:r>
            <a:r>
              <a:rPr sz="2400" b="1" spc="6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класса</a:t>
            </a:r>
            <a:endParaRPr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017" y="1412747"/>
            <a:ext cx="4138803" cy="4802335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57686" y="4786322"/>
            <a:ext cx="4389120" cy="1873780"/>
          </a:xfrm>
          <a:prstGeom prst="rect">
            <a:avLst/>
          </a:prstGeom>
        </p:spPr>
      </p:pic>
      <p:sp>
        <p:nvSpPr>
          <p:cNvPr id="9" name="object 7"/>
          <p:cNvSpPr txBox="1">
            <a:spLocks/>
          </p:cNvSpPr>
          <p:nvPr/>
        </p:nvSpPr>
        <p:spPr>
          <a:xfrm>
            <a:off x="-1260648" y="980728"/>
            <a:ext cx="10261804" cy="34229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98820" marR="817244" lvl="0" indent="-27432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1400" b="1" i="0" u="none" strike="noStrike" kern="1200" cap="none" spc="-5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РЕКОМЕНДАЦИИ: </a:t>
            </a:r>
            <a:r>
              <a:rPr kumimoji="0" lang="ru-RU" sz="14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повышение социально-психологической устойчивости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564188" marR="157480" lvl="0" indent="17303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kumimoji="0" lang="ru-RU" sz="1400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ru-RU" sz="1300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содействие формированию позитивного социально-психологического климата </a:t>
            </a: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  </a:t>
            </a:r>
            <a:r>
              <a:rPr kumimoji="0" lang="ru-RU" sz="1300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классе/группе, дающего всем обучающимся уверенность </a:t>
            </a: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 </a:t>
            </a:r>
            <a:r>
              <a:rPr kumimoji="0" lang="ru-RU" sz="1300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себе, желание быть </a:t>
            </a: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  </a:t>
            </a:r>
            <a:r>
              <a:rPr kumimoji="0" lang="ru-RU" sz="1300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данном коллективе, проявлять позитивную активность, стремиться реализовывать  себя;</a:t>
            </a:r>
          </a:p>
          <a:p>
            <a:pPr marL="5564188" marR="0" lvl="0" indent="17303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kumimoji="0" lang="ru-RU" sz="1300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 организация </a:t>
            </a:r>
            <a:r>
              <a:rPr kumimoji="0" lang="ru-RU" sz="1300" b="0" i="0" u="none" strike="noStrike" kern="1200" cap="none" spc="-5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просоциальной</a:t>
            </a:r>
            <a:r>
              <a:rPr kumimoji="0" lang="ru-RU" sz="1300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деятельности, обеспечивающей</a:t>
            </a:r>
            <a:r>
              <a:rPr kumimoji="0" lang="ru-RU" sz="1300" b="0" i="0" u="none" strike="noStrike" kern="1200" cap="none" spc="5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300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чувство</a:t>
            </a:r>
            <a:r>
              <a:rPr kumimoji="0" lang="ru-RU" sz="1300" b="0" i="0" u="none" strike="noStrike" kern="1200" cap="none" spc="-5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300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востребованности, социального признания: волонтерская деятельность, проектная  деятельность, трудовая</a:t>
            </a:r>
            <a:r>
              <a:rPr kumimoji="0" lang="ru-RU" sz="1300" b="0" i="0" u="none" strike="noStrike" kern="1200" cap="none" spc="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300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деятельность;</a:t>
            </a:r>
          </a:p>
          <a:p>
            <a:pPr marL="5564188" marR="132080" lvl="0" indent="17303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kumimoji="0" lang="ru-RU" sz="1300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 реализация программ прямой профилактики, формирования умения говорить: «</a:t>
            </a: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НЕТ»  </a:t>
            </a:r>
            <a:r>
              <a:rPr kumimoji="0" lang="ru-RU" sz="1300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сомнительным предложениям («умей сказать нет»),</a:t>
            </a:r>
            <a:r>
              <a:rPr kumimoji="0" lang="ru-RU" sz="1300" b="0" i="0" u="none" strike="noStrike" kern="1200" cap="none" spc="3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300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противодействовать</a:t>
            </a:r>
            <a:r>
              <a:rPr kumimoji="0" lang="ru-RU" sz="1300" b="0" i="0" u="none" strike="noStrike" kern="1200" cap="none" spc="-5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300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манипуляции;</a:t>
            </a:r>
          </a:p>
          <a:p>
            <a:pPr marL="5564188" marR="5080" lvl="0" indent="17303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kumimoji="0" lang="ru-RU" sz="1300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 формировать психолого-педагогическую компетентность родителей по проблемам  личностного роста старших подростков, понимания их интересов </a:t>
            </a: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 </a:t>
            </a:r>
            <a:r>
              <a:rPr kumimoji="0" lang="ru-RU" sz="1300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сферы общения.  </a:t>
            </a:r>
            <a:endParaRPr kumimoji="0" lang="ru-RU" sz="1300" b="0" i="0" u="none" strike="noStrike" kern="1200" cap="none" spc="-5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" descr="C:\Users\Елена\Pictures\КЦППРиК_Логотип[цв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3608" cy="1045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" descr="C:\Users\Елена\Pictures\КЦППРиК_Логотип[цв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7625" cy="118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Объект 2"/>
          <p:cNvSpPr txBox="1">
            <a:spLocks/>
          </p:cNvSpPr>
          <p:nvPr/>
        </p:nvSpPr>
        <p:spPr>
          <a:xfrm>
            <a:off x="714348" y="2428868"/>
            <a:ext cx="8001056" cy="15668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0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1285820" y="357166"/>
            <a:ext cx="7858180" cy="71438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НАЗНАЧЕНИЕ И ОБЛАСТЬ ПРИМЕНЕНИЯ ЕМ СПТ</a:t>
            </a:r>
            <a:endParaRPr lang="ru-RU" sz="2400" dirty="0" smtClean="0">
              <a:solidFill>
                <a:srgbClr val="FF0000"/>
              </a:solidFill>
            </a:endParaRP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algn="just">
              <a:buClrTx/>
            </a:pPr>
            <a:r>
              <a:rPr lang="ru-RU" b="1" dirty="0" smtClean="0"/>
              <a:t>ЕМ СПТ оценивает рискогенность социально-психологических условий  и выявляет предпосылки, повышающие вероятность вовлечения в наркопотребление. </a:t>
            </a:r>
          </a:p>
          <a:p>
            <a:pPr algn="just">
              <a:buClrTx/>
            </a:pPr>
            <a:endParaRPr lang="ru-RU" b="1" dirty="0" smtClean="0"/>
          </a:p>
          <a:p>
            <a:pPr algn="just">
              <a:buClrTx/>
            </a:pPr>
            <a:r>
              <a:rPr lang="ru-RU" b="1" dirty="0" smtClean="0"/>
              <a:t>Методика не направлена на изучение глубинных особенностей психики и не является клиническим опросником. </a:t>
            </a: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42414" cy="1052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37168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	</a:t>
            </a:r>
            <a:r>
              <a:rPr lang="ru-RU" b="1" dirty="0" smtClean="0"/>
              <a:t>Методика не может быть использована для </a:t>
            </a:r>
            <a:r>
              <a:rPr lang="ru-RU" b="1" i="1" dirty="0" smtClean="0">
                <a:solidFill>
                  <a:srgbClr val="00B0F0"/>
                </a:solidFill>
              </a:rPr>
              <a:t>формулировки заключения о наркотической или иной зависимости респондента.</a:t>
            </a:r>
          </a:p>
          <a:p>
            <a:pPr algn="just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b="1" dirty="0" smtClean="0"/>
              <a:t>Обучающиеся с показателями повышенной вероятности вовлечения в зависимое поведение 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B0F0"/>
                </a:solidFill>
              </a:rPr>
              <a:t>НЕ ЯВЛЯЮТСЯ НАРКОПОТРЕБИТЕЛЯМИ!</a:t>
            </a: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ru-RU" sz="20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Заключение о </a:t>
            </a:r>
            <a:r>
              <a:rPr lang="ru-RU" sz="2000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наркопотреблении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может дать только врач-нарколог после проведения профилактического медицинского осмотра, включающего забор и анализ биологического материала (кровь, моча и т.д.) с использованием химико-токсилогического исследования. </a:t>
            </a:r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solidFill>
                <a:srgbClr val="FF0000"/>
              </a:solidFill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42414" cy="1052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285820" y="357166"/>
            <a:ext cx="7858180" cy="71438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НАЗНАЧЕНИЕ И ОБЛАСТЬ ПРИМЕНЕНИЯ ЕМ СПТ</a:t>
            </a:r>
            <a:endParaRPr lang="ru-RU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Tx/>
            </a:pPr>
            <a:r>
              <a:rPr lang="ru-RU" b="1" dirty="0" smtClean="0"/>
              <a:t>Методика оценивает степень неблагоприятности условий, в которых находится ребенок, и провоцирование ребенка к пробе наркотика этими условиями.</a:t>
            </a:r>
          </a:p>
          <a:p>
            <a:pPr algn="just">
              <a:buClrTx/>
            </a:pPr>
            <a:endParaRPr lang="ru-RU" b="1" dirty="0" smtClean="0"/>
          </a:p>
          <a:p>
            <a:pPr algn="just">
              <a:buClrTx/>
            </a:pPr>
            <a:r>
              <a:rPr lang="ru-RU" b="1" dirty="0" smtClean="0"/>
              <a:t>Ключевое понятие методики - ПЕРВАЯ ПРОБА,  методика направлена на выявление причин, почему ребенок готов к первой пробе наркотика.</a:t>
            </a:r>
            <a:r>
              <a:rPr lang="ru-RU" dirty="0" smtClean="0"/>
              <a:t> </a:t>
            </a:r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42414" cy="1052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285820" y="357166"/>
            <a:ext cx="7858180" cy="71438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НАЗНАЧЕНИЕ И ОБЛАСТЬ ПРИМЕНЕНИЯ ЕМ СПТ</a:t>
            </a:r>
            <a:endParaRPr lang="ru-RU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585107" y="1941740"/>
            <a:ext cx="7886700" cy="4351338"/>
          </a:xfrm>
        </p:spPr>
        <p:txBody>
          <a:bodyPr/>
          <a:lstStyle/>
          <a:p>
            <a:endParaRPr lang="ru-RU" b="1" dirty="0" smtClean="0"/>
          </a:p>
          <a:p>
            <a:pPr algn="just">
              <a:lnSpc>
                <a:spcPct val="100000"/>
              </a:lnSpc>
              <a:buClrTx/>
            </a:pPr>
            <a:r>
              <a:rPr lang="ru-RU" b="1" dirty="0" smtClean="0"/>
              <a:t>Методика предназначена для выявления латентной и явной рискогенности социально-психологических условий, формирующих психологическую готовность к аддиктивному (зависимому) поведению у лиц подросткового и юношеского возраста.</a:t>
            </a:r>
            <a:endParaRPr lang="ru-RU" dirty="0" smtClean="0"/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42414" cy="1052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1285820" y="357166"/>
            <a:ext cx="7858180" cy="71438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НАЗНАЧЕНИЕ И ОБЛАСТЬ ПРИМЕНЕНИЯ ЕМ СПТ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42414" cy="1052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1285820" y="357166"/>
            <a:ext cx="7858180" cy="71438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НАЗНАЧЕНИЕ И ОБЛАСТЬ ПРИМЕНЕНИЯ ЕМ СПТ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576942" y="1214422"/>
          <a:ext cx="8209900" cy="5286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1571604" y="0"/>
            <a:ext cx="7429552" cy="99613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принципы проведения социально-психологического тестирования: 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585107" y="1577788"/>
            <a:ext cx="7886700" cy="4840941"/>
          </a:xfrm>
        </p:spPr>
        <p:txBody>
          <a:bodyPr>
            <a:normAutofit fontScale="92500" lnSpcReduction="10000"/>
          </a:bodyPr>
          <a:lstStyle/>
          <a:p>
            <a:pPr algn="just">
              <a:buClrTx/>
            </a:pPr>
            <a:r>
              <a:rPr lang="ru-RU" sz="2000" dirty="0" smtClean="0"/>
              <a:t>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принцип добровольности: в СПТ принимают участие обучающиеся в возрасте от 13 лет при наличии письменных информированных согласий одного из родителей (законных представителей); обучающиеся в возрасте от 15 лет и старше такое согласие дают самостоятельно. Достаточно согласия одного из родителей ученика; </a:t>
            </a:r>
          </a:p>
          <a:p>
            <a:pPr algn="just">
              <a:buClrTx/>
            </a:pPr>
            <a:r>
              <a:rPr lang="ru-RU" sz="2400" dirty="0" smtClean="0"/>
              <a:t>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принцип ненаказуемости: результаты СПТ не являются основанием для применения мер дисциплинарного наказания; </a:t>
            </a:r>
          </a:p>
          <a:p>
            <a:pPr algn="just">
              <a:buClrTx/>
            </a:pPr>
            <a:r>
              <a:rPr lang="ru-RU" sz="2400" dirty="0" smtClean="0"/>
              <a:t>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принцип помощи: по результатам тестирования можно обратиться за помощью к психологу; </a:t>
            </a:r>
          </a:p>
          <a:p>
            <a:pPr algn="just">
              <a:buClrTx/>
            </a:pPr>
            <a:r>
              <a:rPr lang="ru-RU" sz="2400" dirty="0" smtClean="0"/>
              <a:t>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принцип конфиденциальности: результаты социально-психологического тестирования сообщаются только лично обучающемуся, прошедшему тестирование, или родителям (законным представителям), при условии его несовершеннолетия.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42414" cy="1052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1571604" y="0"/>
            <a:ext cx="7429552" cy="99613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Понятие «конфиденциальность»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42414" cy="1052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Скругленный прямоугольник 6"/>
          <p:cNvSpPr/>
          <p:nvPr/>
        </p:nvSpPr>
        <p:spPr>
          <a:xfrm>
            <a:off x="428596" y="1714488"/>
            <a:ext cx="4793456" cy="8318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4A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Федеральный закон от 27 июля 2007 г. 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152-ФЗ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персональных данных»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596" y="2714620"/>
            <a:ext cx="4799410" cy="121444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4A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Ст.3,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п.9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Обезличивание персональных данных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действия, в результате которых становится невозможным без использования дополнительной информации определить принадлежность персональных данных конкретному субъекту персональных данных</a:t>
            </a:r>
            <a:endParaRPr lang="ru-RU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8596" y="4071942"/>
            <a:ext cx="4825603" cy="8794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4A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Ст.3,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 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Предоставление персональных данных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действия, направленные на раскрытие персональных данных определенному лицу или определенному кругу лиц;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8596" y="5072074"/>
            <a:ext cx="4837510" cy="14287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Ст.7  Конфиденциальность персональных данных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- операторы и иные лица, получившие доступ к персональным данным, обязаны не раскрывать третьим лицам и не распространять персональные данные без согласия субъекта персональных данных, если иное не предусмотрено федеральным законом.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5429256" y="3000372"/>
            <a:ext cx="35004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Кодирование</a:t>
            </a:r>
            <a:endParaRPr lang="en-US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5429256" y="4214818"/>
            <a:ext cx="35719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Оказание адресной психолого-педагогической помощи</a:t>
            </a:r>
            <a:endParaRPr lang="en-US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5357818" y="5500702"/>
            <a:ext cx="3643338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 За распространение персональных данных установлена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ответственность  в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соответствии со ст. 24 Закона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 152-ФЗ </a:t>
            </a:r>
            <a:endParaRPr lang="en-US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319</TotalTime>
  <Words>1837</Words>
  <Application>Microsoft Office PowerPoint</Application>
  <PresentationFormat>Экран (4:3)</PresentationFormat>
  <Paragraphs>191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Поток</vt:lpstr>
      <vt:lpstr>Работа с родителями и обучающимися по формированию позитивного отношения к социально-психологическому тестированию по раннему выявлению лиц, допускающих немедицинское потребление наркотических средств</vt:lpstr>
      <vt:lpstr>Слайд 2</vt:lpstr>
      <vt:lpstr>НАЗНАЧЕНИЕ И ОБЛАСТЬ ПРИМЕНЕНИЯ ЕМ СПТ</vt:lpstr>
      <vt:lpstr>НАЗНАЧЕНИЕ И ОБЛАСТЬ ПРИМЕНЕНИЯ ЕМ СПТ</vt:lpstr>
      <vt:lpstr>НАЗНАЧЕНИЕ И ОБЛАСТЬ ПРИМЕНЕНИЯ ЕМ СПТ</vt:lpstr>
      <vt:lpstr>Слайд 6</vt:lpstr>
      <vt:lpstr>Слайд 7</vt:lpstr>
      <vt:lpstr>Основные принципы проведения социально-психологического тестирования: </vt:lpstr>
      <vt:lpstr>Понятие «конфиденциальность»</vt:lpstr>
      <vt:lpstr>ОРГАНИЗАЦИЯ МОТИВАЦИОННО-РАЗЪЯСНИТЕЛЬНЫХ МЕРОПРИЯТИЙ</vt:lpstr>
      <vt:lpstr>Организация мотивационной беседы с родителями (законными представителями)</vt:lpstr>
      <vt:lpstr>Мотивация родителей</vt:lpstr>
      <vt:lpstr>Информационно-мотивационная кампания с обучающимися в целях предупреждения отказа от участия в СПТ</vt:lpstr>
      <vt:lpstr>Использование результатов единой методики социально-психологического тестирования для организации профилактической работы с обучающимися образовательной организации</vt:lpstr>
      <vt:lpstr>Слайд 15</vt:lpstr>
      <vt:lpstr>Слайд 16</vt:lpstr>
      <vt:lpstr>Проектирование профилактической деятельности образовательной организации</vt:lpstr>
      <vt:lpstr>Слайд 18</vt:lpstr>
      <vt:lpstr>Слайд 19</vt:lpstr>
      <vt:lpstr>Слайд 20</vt:lpstr>
      <vt:lpstr>Актуализация (выраженность) факторов риска при достаточной выраженности факторов защиты.</vt:lpstr>
      <vt:lpstr>Редукция (снижение) факторов защиты при допустимой выраженности факторов риска.</vt:lpstr>
      <vt:lpstr>Неблагоприятное сочетание факторов риска и факторов защиты</vt:lpstr>
      <vt:lpstr>Пример проектирования воспитательных задач по итогам анализа обобщенных данных класса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результатов единой методики социально-психологического тестирования для организации профилактической работы с обучающимися образовательной организации</dc:title>
  <dc:creator>User</dc:creator>
  <cp:lastModifiedBy>Центр</cp:lastModifiedBy>
  <cp:revision>71</cp:revision>
  <dcterms:created xsi:type="dcterms:W3CDTF">2021-01-27T05:08:27Z</dcterms:created>
  <dcterms:modified xsi:type="dcterms:W3CDTF">2021-02-01T02:15:05Z</dcterms:modified>
</cp:coreProperties>
</file>